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1"/>
  </p:notesMasterIdLst>
  <p:sldIdLst>
    <p:sldId id="256" r:id="rId2"/>
    <p:sldId id="257" r:id="rId3"/>
    <p:sldId id="258" r:id="rId4"/>
    <p:sldId id="272" r:id="rId5"/>
    <p:sldId id="273" r:id="rId6"/>
    <p:sldId id="262" r:id="rId7"/>
    <p:sldId id="274" r:id="rId8"/>
    <p:sldId id="259" r:id="rId9"/>
    <p:sldId id="260" r:id="rId10"/>
    <p:sldId id="276" r:id="rId11"/>
    <p:sldId id="277" r:id="rId12"/>
    <p:sldId id="278" r:id="rId13"/>
    <p:sldId id="261" r:id="rId14"/>
    <p:sldId id="263" r:id="rId15"/>
    <p:sldId id="264" r:id="rId16"/>
    <p:sldId id="265" r:id="rId17"/>
    <p:sldId id="269" r:id="rId18"/>
    <p:sldId id="275" r:id="rId19"/>
    <p:sldId id="270" r:id="rId20"/>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9" autoAdjust="0"/>
    <p:restoredTop sz="94660"/>
  </p:normalViewPr>
  <p:slideViewPr>
    <p:cSldViewPr snapToGrid="0" snapToObjects="1">
      <p:cViewPr varScale="1">
        <p:scale>
          <a:sx n="106" d="100"/>
          <a:sy n="106" d="100"/>
        </p:scale>
        <p:origin x="1494" y="108"/>
      </p:cViewPr>
      <p:guideLst>
        <p:guide orient="horz" pos="2160"/>
        <p:guide pos="2880"/>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58FE7-9204-4DF9-A456-C12186648C58}"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zh-CN" altLang="en-US"/>
        </a:p>
      </dgm:t>
    </dgm:pt>
    <dgm:pt modelId="{9B4B5C6D-AD49-4554-9CFB-A4E4CF25F406}">
      <dgm:prSet/>
      <dgm:spPr/>
      <dgm:t>
        <a:bodyPr/>
        <a:lstStyle/>
        <a:p>
          <a:pPr rtl="0"/>
          <a:r>
            <a:rPr lang="en-US" b="1" dirty="0" smtClean="0"/>
            <a:t>VS</a:t>
          </a:r>
          <a:endParaRPr lang="zh-CN" b="1" dirty="0"/>
        </a:p>
      </dgm:t>
    </dgm:pt>
    <dgm:pt modelId="{0731A55F-77B9-4F2A-92D0-E6863630A234}" type="parTrans" cxnId="{7D28DB12-32DF-4870-9E6F-4413E24CECAC}">
      <dgm:prSet/>
      <dgm:spPr/>
      <dgm:t>
        <a:bodyPr/>
        <a:lstStyle/>
        <a:p>
          <a:endParaRPr lang="zh-CN" altLang="en-US"/>
        </a:p>
      </dgm:t>
    </dgm:pt>
    <dgm:pt modelId="{0758AC14-7ECF-4383-B334-0BDE5CBEF8AA}" type="sibTrans" cxnId="{7D28DB12-32DF-4870-9E6F-4413E24CECAC}">
      <dgm:prSet/>
      <dgm:spPr/>
      <dgm:t>
        <a:bodyPr/>
        <a:lstStyle/>
        <a:p>
          <a:endParaRPr lang="zh-CN" altLang="en-US"/>
        </a:p>
      </dgm:t>
    </dgm:pt>
    <dgm:pt modelId="{8C1179E5-F01D-4DBF-8860-AF105407D04E}" type="pres">
      <dgm:prSet presAssocID="{18A58FE7-9204-4DF9-A456-C12186648C58}" presName="Name0" presStyleCnt="0">
        <dgm:presLayoutVars>
          <dgm:chPref val="3"/>
          <dgm:dir/>
          <dgm:animLvl val="lvl"/>
          <dgm:resizeHandles/>
        </dgm:presLayoutVars>
      </dgm:prSet>
      <dgm:spPr/>
      <dgm:t>
        <a:bodyPr/>
        <a:lstStyle/>
        <a:p>
          <a:endParaRPr lang="zh-CN" altLang="en-US"/>
        </a:p>
      </dgm:t>
    </dgm:pt>
    <dgm:pt modelId="{9E7CF7C3-27EC-4BC5-8D82-0EE9920D7216}" type="pres">
      <dgm:prSet presAssocID="{9B4B5C6D-AD49-4554-9CFB-A4E4CF25F406}" presName="horFlow" presStyleCnt="0"/>
      <dgm:spPr/>
    </dgm:pt>
    <dgm:pt modelId="{FEF1B36B-9095-4558-9E1A-450AA44AE57B}" type="pres">
      <dgm:prSet presAssocID="{9B4B5C6D-AD49-4554-9CFB-A4E4CF25F406}" presName="bigChev" presStyleLbl="node1" presStyleIdx="0" presStyleCnt="1"/>
      <dgm:spPr/>
      <dgm:t>
        <a:bodyPr/>
        <a:lstStyle/>
        <a:p>
          <a:endParaRPr lang="zh-CN" altLang="en-US"/>
        </a:p>
      </dgm:t>
    </dgm:pt>
  </dgm:ptLst>
  <dgm:cxnLst>
    <dgm:cxn modelId="{7D28DB12-32DF-4870-9E6F-4413E24CECAC}" srcId="{18A58FE7-9204-4DF9-A456-C12186648C58}" destId="{9B4B5C6D-AD49-4554-9CFB-A4E4CF25F406}" srcOrd="0" destOrd="0" parTransId="{0731A55F-77B9-4F2A-92D0-E6863630A234}" sibTransId="{0758AC14-7ECF-4383-B334-0BDE5CBEF8AA}"/>
    <dgm:cxn modelId="{3E45FA67-457D-469D-9FCD-33AE1F6DB5DC}" type="presOf" srcId="{9B4B5C6D-AD49-4554-9CFB-A4E4CF25F406}" destId="{FEF1B36B-9095-4558-9E1A-450AA44AE57B}" srcOrd="0" destOrd="0" presId="urn:microsoft.com/office/officeart/2005/8/layout/lProcess3"/>
    <dgm:cxn modelId="{54FBFE1A-D8D8-4426-9915-410A36B5F011}" type="presOf" srcId="{18A58FE7-9204-4DF9-A456-C12186648C58}" destId="{8C1179E5-F01D-4DBF-8860-AF105407D04E}" srcOrd="0" destOrd="0" presId="urn:microsoft.com/office/officeart/2005/8/layout/lProcess3"/>
    <dgm:cxn modelId="{5EBF22A2-73D5-4C91-ABE0-86A7909F6870}" type="presParOf" srcId="{8C1179E5-F01D-4DBF-8860-AF105407D04E}" destId="{9E7CF7C3-27EC-4BC5-8D82-0EE9920D7216}" srcOrd="0" destOrd="0" presId="urn:microsoft.com/office/officeart/2005/8/layout/lProcess3"/>
    <dgm:cxn modelId="{EABFF8D4-12A7-4B71-8F96-C6FFC0A885DB}" type="presParOf" srcId="{9E7CF7C3-27EC-4BC5-8D82-0EE9920D7216}" destId="{FEF1B36B-9095-4558-9E1A-450AA44AE57B}"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1B36B-9095-4558-9E1A-450AA44AE57B}">
      <dsp:nvSpPr>
        <dsp:cNvPr id="0" name=""/>
        <dsp:cNvSpPr/>
      </dsp:nvSpPr>
      <dsp:spPr>
        <a:xfrm>
          <a:off x="0" y="2381"/>
          <a:ext cx="1296144" cy="5184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rtl="0">
            <a:lnSpc>
              <a:spcPct val="90000"/>
            </a:lnSpc>
            <a:spcBef>
              <a:spcPct val="0"/>
            </a:spcBef>
            <a:spcAft>
              <a:spcPct val="35000"/>
            </a:spcAft>
          </a:pPr>
          <a:r>
            <a:rPr lang="en-US" sz="3500" b="1" kern="1200" dirty="0" smtClean="0"/>
            <a:t>VS</a:t>
          </a:r>
          <a:endParaRPr lang="zh-CN" sz="3500" b="1" kern="1200" dirty="0"/>
        </a:p>
      </dsp:txBody>
      <dsp:txXfrm>
        <a:off x="259229" y="2381"/>
        <a:ext cx="777687" cy="51845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0B9C2880-0E30-47E7-B61E-ACE46D9015B9}" type="datetimeFigureOut">
              <a:rPr lang="zh-CN" altLang="en-US"/>
              <a:pPr>
                <a:defRPr/>
              </a:pPr>
              <a:t>2020/5/14</a:t>
            </a:fld>
            <a:endParaRPr lang="en-US" altLang="zh-CN"/>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C9AE0F8E-E478-4F11-B349-D4A2D8692C1B}" type="slidenum">
              <a:rPr lang="zh-CN" altLang="en-US"/>
              <a:pPr>
                <a:defRPr/>
              </a:pPr>
              <a:t>‹#›</a:t>
            </a:fld>
            <a:endParaRPr lang="en-US" altLang="zh-CN"/>
          </a:p>
        </p:txBody>
      </p:sp>
    </p:spTree>
    <p:extLst>
      <p:ext uri="{BB962C8B-B14F-4D97-AF65-F5344CB8AC3E}">
        <p14:creationId xmlns:p14="http://schemas.microsoft.com/office/powerpoint/2010/main" val="501239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5123"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这个内部培训仅仅是为了说明Docker是什么，为什么要用</a:t>
            </a:r>
            <a:r>
              <a:rPr lang="en-US" altLang="zh-CN" dirty="0" smtClean="0"/>
              <a:t>Docker</a:t>
            </a:r>
            <a:r>
              <a:rPr lang="zh-CN" altLang="en-US" dirty="0" smtClean="0"/>
              <a:t>以及Docker的基本使用，不会太详细，如果需要详细了解Docker，</a:t>
            </a:r>
            <a:r>
              <a:rPr lang="zh-CN" altLang="en-US" smtClean="0"/>
              <a:t>请查官网，有兴趣</a:t>
            </a:r>
            <a:r>
              <a:rPr lang="zh-CN" altLang="en-US" dirty="0" smtClean="0"/>
              <a:t>还可以到github上查看代码。</a:t>
            </a:r>
          </a:p>
        </p:txBody>
      </p:sp>
    </p:spTree>
    <p:extLst>
      <p:ext uri="{BB962C8B-B14F-4D97-AF65-F5344CB8AC3E}">
        <p14:creationId xmlns:p14="http://schemas.microsoft.com/office/powerpoint/2010/main" val="3642809780"/>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en-US" dirty="0" smtClean="0"/>
          </a:p>
        </p:txBody>
      </p:sp>
    </p:spTree>
    <p:extLst>
      <p:ext uri="{BB962C8B-B14F-4D97-AF65-F5344CB8AC3E}">
        <p14:creationId xmlns:p14="http://schemas.microsoft.com/office/powerpoint/2010/main" val="3505211386"/>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en-US" dirty="0" smtClean="0"/>
          </a:p>
        </p:txBody>
      </p:sp>
    </p:spTree>
    <p:extLst>
      <p:ext uri="{BB962C8B-B14F-4D97-AF65-F5344CB8AC3E}">
        <p14:creationId xmlns:p14="http://schemas.microsoft.com/office/powerpoint/2010/main" val="3645595559"/>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zh-CN" altLang="en-US" dirty="0" smtClean="0"/>
          </a:p>
        </p:txBody>
      </p:sp>
    </p:spTree>
    <p:extLst>
      <p:ext uri="{BB962C8B-B14F-4D97-AF65-F5344CB8AC3E}">
        <p14:creationId xmlns:p14="http://schemas.microsoft.com/office/powerpoint/2010/main" val="3838409674"/>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17411"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sz="1400" dirty="0" smtClean="0"/>
              <a:t>现在网络环境好很多，速度还不错，原来需要各种翻墙和设置才能下载</a:t>
            </a:r>
          </a:p>
          <a:p>
            <a:r>
              <a:rPr lang="zh-CN" altLang="en-US" sz="1400" dirty="0" smtClean="0"/>
              <a:t>自己构建，需要学习Dockerfile文件的编写，个人认为，Docker比LXC好的地方最明显的就两个：</a:t>
            </a:r>
          </a:p>
          <a:p>
            <a:r>
              <a:rPr lang="zh-CN" altLang="en-US" sz="1400" dirty="0" smtClean="0"/>
              <a:t>1、Dockerfile使得构建image非常简单，而且可以使用类似继承方式，得到更多功能的image；</a:t>
            </a:r>
          </a:p>
          <a:p>
            <a:r>
              <a:rPr lang="zh-CN" altLang="en-US" sz="1400" dirty="0" smtClean="0"/>
              <a:t>2、Aufs文件系统，使得Dockerfile中每条指令，每个image都保有增量文件信息，对于构建其他镜像，效率非常高</a:t>
            </a:r>
          </a:p>
        </p:txBody>
      </p:sp>
    </p:spTree>
    <p:extLst>
      <p:ext uri="{BB962C8B-B14F-4D97-AF65-F5344CB8AC3E}">
        <p14:creationId xmlns:p14="http://schemas.microsoft.com/office/powerpoint/2010/main" val="707263866"/>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19459"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smtClean="0"/>
              <a:t>FROM 继承，这个image的base来自哪里，默认的都是ubuntu:precise这个镜像是最初镜像，包含一个最基本的ubuntu系统</a:t>
            </a:r>
          </a:p>
          <a:p>
            <a:r>
              <a:rPr lang="zh-CN" altLang="en-US" smtClean="0"/>
              <a:t>RUN 运行构建命令，其实就是在build期间可以运行所有的linux命令，比如apt-get install/wget之类的来配置环境</a:t>
            </a:r>
          </a:p>
          <a:p>
            <a:r>
              <a:rPr lang="zh-CN" altLang="en-US" smtClean="0"/>
              <a:t>ADD  将本地文件和目录拷贝到image中，这个比较有用，有时候我们会先写好一些在Container中需要运行的脚本，然后加入</a:t>
            </a:r>
          </a:p>
          <a:p>
            <a:r>
              <a:rPr lang="zh-CN" altLang="en-US" smtClean="0"/>
              <a:t>CMD/ENTRYPOINT 这两个有着细微的区别，一个可以被重新，一个不行，在简单使用过程中可以不考虑它们的区别</a:t>
            </a:r>
          </a:p>
          <a:p>
            <a:r>
              <a:rPr lang="zh-CN" altLang="en-US" smtClean="0"/>
              <a:t>USER 是container运行过程中默认的用户，如果没有，默认就是root</a:t>
            </a:r>
          </a:p>
          <a:p>
            <a:r>
              <a:rPr lang="zh-CN" altLang="en-US" smtClean="0"/>
              <a:t>EXPOSE 公布端口到外面，这个比较有用，将一些服务的端口暴露出去，然后container中应用就可以通过端口与HOST交互，或者提供服务</a:t>
            </a:r>
          </a:p>
        </p:txBody>
      </p:sp>
    </p:spTree>
    <p:extLst>
      <p:ext uri="{BB962C8B-B14F-4D97-AF65-F5344CB8AC3E}">
        <p14:creationId xmlns:p14="http://schemas.microsoft.com/office/powerpoint/2010/main" val="1703316846"/>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21507"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smtClean="0"/>
              <a:t>run命令会根据image，和需要运行的命令（如果image中有CMD/ENTRYPOINT信息，就不需要写命令参数），来生成container，当运行命令结束后，这个container就销毁了。</a:t>
            </a:r>
          </a:p>
          <a:p>
            <a:r>
              <a:rPr lang="zh-CN" altLang="en-US" smtClean="0"/>
              <a:t>参数部分 -d 是daemon的意思，后台运行，-p是端口映射，分两部分，前面是host的端口，后面是container的端口，container的端口必须是被expose的， 最后是image的名称，后面还可以加入需要做的动作，能否加入，是否加入，取决于image是否有ENTRYPOINT/CMD的设置</a:t>
            </a:r>
          </a:p>
          <a:p>
            <a:r>
              <a:rPr lang="zh-CN" altLang="en-US" smtClean="0"/>
              <a:t>我的建议，多重复使用container，少创建container</a:t>
            </a:r>
          </a:p>
        </p:txBody>
      </p:sp>
    </p:spTree>
    <p:extLst>
      <p:ext uri="{BB962C8B-B14F-4D97-AF65-F5344CB8AC3E}">
        <p14:creationId xmlns:p14="http://schemas.microsoft.com/office/powerpoint/2010/main" val="1663967107"/>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23555"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smtClean="0"/>
              <a:t>paas 平台即服务，因为公司内部的docker系统，内置所需的开发/测试/数据库环境，作为一个产品/项目特定的平台提供给开发/测试人员使用。</a:t>
            </a:r>
          </a:p>
          <a:p>
            <a:r>
              <a:rPr lang="zh-CN" altLang="en-US" smtClean="0"/>
              <a:t>当然，如果像上次，我给李法新直接一个空的container，让其自己在上面安装环境，你也可以理解其是一个iaas，看应用场景了</a:t>
            </a:r>
          </a:p>
        </p:txBody>
      </p:sp>
    </p:spTree>
    <p:extLst>
      <p:ext uri="{BB962C8B-B14F-4D97-AF65-F5344CB8AC3E}">
        <p14:creationId xmlns:p14="http://schemas.microsoft.com/office/powerpoint/2010/main" val="3888860928"/>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25603"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smtClean="0"/>
              <a:t>这里是公司内部服务器230上面一些image和container截图，image只是显示部分，container也仅显示的是目前活跃的部分</a:t>
            </a:r>
          </a:p>
        </p:txBody>
      </p:sp>
    </p:spTree>
    <p:extLst>
      <p:ext uri="{BB962C8B-B14F-4D97-AF65-F5344CB8AC3E}">
        <p14:creationId xmlns:p14="http://schemas.microsoft.com/office/powerpoint/2010/main" val="1286983162"/>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11267"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可移植性保证了</a:t>
            </a:r>
            <a:r>
              <a:rPr lang="en-US" altLang="zh-CN" dirty="0" err="1" smtClean="0"/>
              <a:t>docker</a:t>
            </a:r>
            <a:r>
              <a:rPr lang="zh-CN" altLang="en-US" dirty="0" smtClean="0"/>
              <a:t>更广泛的应用和扩容</a:t>
            </a:r>
            <a:endParaRPr lang="zh-CN" altLang="en-US" dirty="0" smtClean="0"/>
          </a:p>
        </p:txBody>
      </p:sp>
    </p:spTree>
    <p:extLst>
      <p:ext uri="{BB962C8B-B14F-4D97-AF65-F5344CB8AC3E}">
        <p14:creationId xmlns:p14="http://schemas.microsoft.com/office/powerpoint/2010/main" val="231308555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7171"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Docker 是 PaaS 提供商 dotCloud 开源的一个基于 LXC 的高级容器引擎，源代码托管在 Github 上, 基于</a:t>
            </a:r>
            <a:r>
              <a:rPr lang="zh-CN" altLang="en-US" dirty="0" smtClean="0">
                <a:solidFill>
                  <a:schemeClr val="bg2"/>
                </a:solidFill>
              </a:rPr>
              <a:t>go</a:t>
            </a:r>
            <a:r>
              <a:rPr lang="zh-CN" altLang="en-US" dirty="0" smtClean="0"/>
              <a:t>语言</a:t>
            </a:r>
          </a:p>
          <a:p>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。事实上，在 </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Docker </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出现之前，</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PaaS</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社区早就有容器技术了，以 </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Cloud Foundry</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a:t>
            </a:r>
            <a:r>
              <a:rPr lang="en-US" altLang="zh-CN" sz="1200" b="0" i="0" kern="1200" dirty="0" err="1" smtClean="0">
                <a:solidFill>
                  <a:schemeClr val="tx1"/>
                </a:solidFill>
                <a:effectLst/>
                <a:latin typeface="Calibri" panose="020F0502020204030204" pitchFamily="34" charset="0"/>
                <a:ea typeface="宋体" panose="02010600030101010101" pitchFamily="2" charset="-122"/>
                <a:cs typeface="+mn-cs"/>
              </a:rPr>
              <a:t>OpenShift</a:t>
            </a:r>
            <a:r>
              <a:rPr lang="en-US" altLang="zh-CN" sz="1200" b="0" i="0" kern="1200" dirty="0" smtClean="0">
                <a:solidFill>
                  <a:schemeClr val="tx1"/>
                </a:solidFill>
                <a:effectLst/>
                <a:latin typeface="Calibri" panose="020F0502020204030204" pitchFamily="34" charset="0"/>
                <a:ea typeface="宋体" panose="02010600030101010101" pitchFamily="2" charset="-122"/>
                <a:cs typeface="+mn-cs"/>
              </a:rPr>
              <a:t> </a:t>
            </a:r>
            <a:r>
              <a:rPr lang="zh-CN" altLang="en-US" sz="1200" b="0" i="0" kern="1200" dirty="0" smtClean="0">
                <a:solidFill>
                  <a:schemeClr val="tx1"/>
                </a:solidFill>
                <a:effectLst/>
                <a:latin typeface="Calibri" panose="020F0502020204030204" pitchFamily="34" charset="0"/>
                <a:ea typeface="宋体" panose="02010600030101010101" pitchFamily="2" charset="-122"/>
                <a:cs typeface="+mn-cs"/>
              </a:rPr>
              <a:t>为代表的就是当时的主流</a:t>
            </a:r>
            <a:endParaRPr lang="zh-CN" altLang="en-US" dirty="0" smtClean="0"/>
          </a:p>
        </p:txBody>
      </p:sp>
    </p:spTree>
    <p:extLst>
      <p:ext uri="{BB962C8B-B14F-4D97-AF65-F5344CB8AC3E}">
        <p14:creationId xmlns:p14="http://schemas.microsoft.com/office/powerpoint/2010/main" val="3752744024"/>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我们谈论的微服务架构也就是基于</a:t>
            </a:r>
            <a:r>
              <a:rPr lang="en-US" altLang="zh-CN" dirty="0" err="1" smtClean="0"/>
              <a:t>docker</a:t>
            </a:r>
            <a:r>
              <a:rPr lang="zh-CN" altLang="en-US" dirty="0" smtClean="0"/>
              <a:t>容器技术来实现的，</a:t>
            </a:r>
            <a:r>
              <a:rPr lang="en-US" altLang="zh-CN" dirty="0" err="1" smtClean="0"/>
              <a:t>docker</a:t>
            </a:r>
            <a:r>
              <a:rPr lang="zh-CN" altLang="en-US" smtClean="0"/>
              <a:t>的出现为微服务提供了一个完美的执行环境</a:t>
            </a:r>
            <a:endParaRPr lang="zh-CN" altLang="en-US" dirty="0" smtClean="0"/>
          </a:p>
        </p:txBody>
      </p:sp>
    </p:spTree>
    <p:extLst>
      <p:ext uri="{BB962C8B-B14F-4D97-AF65-F5344CB8AC3E}">
        <p14:creationId xmlns:p14="http://schemas.microsoft.com/office/powerpoint/2010/main" val="2786156529"/>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smtClean="0"/>
              <a:t>看图中的对比，很容易就看出差别，左边VM方式，大量的资源都是用在VM OS和VM本身了，应用使用的资源很少，而右边，大量的应用直接部署在OS上面</a:t>
            </a:r>
          </a:p>
        </p:txBody>
      </p:sp>
    </p:spTree>
    <p:extLst>
      <p:ext uri="{BB962C8B-B14F-4D97-AF65-F5344CB8AC3E}">
        <p14:creationId xmlns:p14="http://schemas.microsoft.com/office/powerpoint/2010/main" val="2783427408"/>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sz="1200" dirty="0" smtClean="0"/>
              <a:t>快速生成相同的环境，这个在系统测试和开发的时候经常使用</a:t>
            </a:r>
            <a:endParaRPr lang="zh-CN" altLang="en-US" dirty="0" smtClean="0"/>
          </a:p>
        </p:txBody>
      </p:sp>
    </p:spTree>
    <p:extLst>
      <p:ext uri="{BB962C8B-B14F-4D97-AF65-F5344CB8AC3E}">
        <p14:creationId xmlns:p14="http://schemas.microsoft.com/office/powerpoint/2010/main" val="2706366235"/>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11267"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可移植性保证了</a:t>
            </a:r>
            <a:r>
              <a:rPr lang="en-US" altLang="zh-CN" dirty="0" err="1" smtClean="0"/>
              <a:t>docker</a:t>
            </a:r>
            <a:r>
              <a:rPr lang="zh-CN" altLang="en-US" dirty="0" smtClean="0"/>
              <a:t>更广泛的应用和扩容</a:t>
            </a:r>
            <a:endParaRPr lang="zh-CN" altLang="en-US" dirty="0" smtClean="0"/>
          </a:p>
        </p:txBody>
      </p:sp>
    </p:spTree>
    <p:extLst>
      <p:ext uri="{BB962C8B-B14F-4D97-AF65-F5344CB8AC3E}">
        <p14:creationId xmlns:p14="http://schemas.microsoft.com/office/powerpoint/2010/main" val="1958015028"/>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我们考虑这样一个场景，你在你的虚拟机中运行了很多应用程序，这些应用程序包括团队协作软件（例如</a:t>
            </a:r>
            <a:r>
              <a:rPr lang="en-US" altLang="zh-CN" sz="1200" dirty="0" smtClean="0"/>
              <a:t>Confluence</a:t>
            </a:r>
            <a:r>
              <a:rPr lang="zh-CN" altLang="en-US" sz="1200" dirty="0" smtClean="0"/>
              <a:t>）、问题追踪软件（例如</a:t>
            </a:r>
            <a:r>
              <a:rPr lang="en-US" altLang="zh-CN" sz="1200" dirty="0" smtClean="0"/>
              <a:t>JIRA</a:t>
            </a:r>
            <a:r>
              <a:rPr lang="zh-CN" altLang="en-US" sz="1200" dirty="0" smtClean="0"/>
              <a:t>）等等。由于这些软件运行在不同的端口上，所以你必须使用</a:t>
            </a:r>
            <a:r>
              <a:rPr lang="en-US" altLang="zh-CN" sz="1200" dirty="0" smtClean="0"/>
              <a:t>Apache</a:t>
            </a:r>
            <a:r>
              <a:rPr lang="zh-CN" altLang="en-US" sz="1200" dirty="0" smtClean="0"/>
              <a:t>或者</a:t>
            </a:r>
            <a:r>
              <a:rPr lang="en-US" altLang="zh-CN" sz="1200" dirty="0" smtClean="0"/>
              <a:t>Nginx</a:t>
            </a:r>
            <a:r>
              <a:rPr lang="zh-CN" altLang="en-US" sz="1200" dirty="0" smtClean="0"/>
              <a:t>来做反向代理。到目前为止，一切都很正常。但是如果需要在你现有的环境中配置一个内容管理系统（例如</a:t>
            </a:r>
            <a:r>
              <a:rPr lang="en-US" altLang="zh-CN" sz="1200" dirty="0" smtClean="0"/>
              <a:t>Alfresco</a:t>
            </a:r>
            <a:r>
              <a:rPr lang="zh-CN" altLang="en-US" sz="1200" dirty="0" smtClean="0"/>
              <a:t>）。这时候问题就来了，这个软件需要一个不同版本的</a:t>
            </a:r>
            <a:r>
              <a:rPr lang="en-US" altLang="zh-CN" sz="1200" dirty="0" smtClean="0"/>
              <a:t>Apache Tomcat</a:t>
            </a:r>
            <a:r>
              <a:rPr lang="zh-CN" altLang="en-US" sz="1200" dirty="0" smtClean="0"/>
              <a:t>，为了满足这个需求，你只能将你现有的软件迁移到另一个版本的</a:t>
            </a:r>
            <a:r>
              <a:rPr lang="en-US" altLang="zh-CN" sz="1200" dirty="0" smtClean="0"/>
              <a:t>Tomcat</a:t>
            </a:r>
            <a:r>
              <a:rPr lang="zh-CN" altLang="en-US" sz="1200" dirty="0" smtClean="0"/>
              <a:t>上，或者找到适合你现有</a:t>
            </a:r>
            <a:r>
              <a:rPr lang="en-US" altLang="zh-CN" sz="1200" dirty="0" smtClean="0"/>
              <a:t>Tomcat</a:t>
            </a:r>
            <a:r>
              <a:rPr lang="zh-CN" altLang="en-US" sz="1200" dirty="0" smtClean="0"/>
              <a:t>的内容管理系统（</a:t>
            </a:r>
            <a:r>
              <a:rPr lang="en-US" altLang="zh-CN" sz="1200" dirty="0" smtClean="0"/>
              <a:t>Alfresco</a:t>
            </a:r>
            <a:r>
              <a:rPr lang="zh-CN" altLang="en-US" sz="1200" dirty="0" smtClean="0"/>
              <a:t>）版本。</a:t>
            </a:r>
            <a:endParaRPr lang="en-US" altLang="zh-CN" sz="1200" dirty="0" smtClean="0"/>
          </a:p>
          <a:p>
            <a:endParaRPr lang="zh-CN" altLang="en-US" dirty="0" smtClean="0"/>
          </a:p>
        </p:txBody>
      </p:sp>
    </p:spTree>
    <p:extLst>
      <p:ext uri="{BB962C8B-B14F-4D97-AF65-F5344CB8AC3E}">
        <p14:creationId xmlns:p14="http://schemas.microsoft.com/office/powerpoint/2010/main" val="2002178171"/>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13315"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dirty="0" smtClean="0"/>
              <a:t>目前的</a:t>
            </a:r>
            <a:r>
              <a:rPr lang="zh-CN" altLang="en-US" dirty="0" smtClean="0"/>
              <a:t>docker最新稳定版本是</a:t>
            </a:r>
            <a:r>
              <a:rPr lang="en-US" altLang="zh-CN" dirty="0" smtClean="0"/>
              <a:t>18</a:t>
            </a:r>
            <a:r>
              <a:rPr lang="zh-CN" altLang="en-US" dirty="0" smtClean="0"/>
              <a:t>版本</a:t>
            </a:r>
            <a:endParaRPr lang="zh-CN" altLang="en-US" dirty="0" smtClean="0"/>
          </a:p>
        </p:txBody>
      </p:sp>
    </p:spTree>
    <p:extLst>
      <p:ext uri="{BB962C8B-B14F-4D97-AF65-F5344CB8AC3E}">
        <p14:creationId xmlns:p14="http://schemas.microsoft.com/office/powerpoint/2010/main" val="1343373177"/>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a:extLst>
            <a:ext uri="{91240B29-F687-4F45-9708-019B960494DF}">
              <a14:hiddenLine xmlns:a14="http://schemas.microsoft.com/office/drawing/2010/main" w="1" cmpd="sng">
                <a:solidFill>
                  <a:schemeClr val="tx1"/>
                </a:solidFill>
                <a:miter lim="800000"/>
                <a:headEnd/>
                <a:tailEnd/>
              </a14:hiddenLine>
            </a:ext>
          </a:extLst>
        </p:spPr>
      </p:sp>
      <p:sp>
        <p:nvSpPr>
          <p:cNvPr id="15363" name="Rectangle 3"/>
          <p:cNvSpPr>
            <a:spLocks noGrp="1" noChangeArrowheads="1"/>
          </p:cNvSpPr>
          <p:nvPr>
            <p:ph type="body" idx="1"/>
          </p:nvPr>
        </p:nvSpPr>
        <p:spPr>
          <a:noFill/>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smtClean="0"/>
              <a:t>Image与Container的关系相当于Java里面类与对象的关系</a:t>
            </a:r>
          </a:p>
          <a:p>
            <a:r>
              <a:rPr lang="zh-CN" altLang="en-US" smtClean="0"/>
              <a:t>而且，Image确实是可以继承的，稍后的Dockerfile中FROM指令就有继承的作用</a:t>
            </a:r>
          </a:p>
        </p:txBody>
      </p:sp>
    </p:spTree>
    <p:extLst>
      <p:ext uri="{BB962C8B-B14F-4D97-AF65-F5344CB8AC3E}">
        <p14:creationId xmlns:p14="http://schemas.microsoft.com/office/powerpoint/2010/main" val="518307729"/>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57338"/>
            <a:ext cx="7772400" cy="1470025"/>
          </a:xfrm>
        </p:spPr>
        <p:txBody>
          <a:bodyPr/>
          <a:lstStyle>
            <a:lvl1pPr algn="ctr">
              <a:defRPr sz="3600"/>
            </a:lvl1pPr>
          </a:lstStyle>
          <a:p>
            <a:pPr lvl="0"/>
            <a:r>
              <a:rPr lang="zh-CN" altLang="zh-CN" noProof="0" smtClean="0"/>
              <a:t>单击此处编辑母版标题样式</a:t>
            </a:r>
          </a:p>
        </p:txBody>
      </p:sp>
      <p:sp>
        <p:nvSpPr>
          <p:cNvPr id="2051" name="Rectangle 3"/>
          <p:cNvSpPr>
            <a:spLocks noGrp="1" noChangeArrowheads="1"/>
          </p:cNvSpPr>
          <p:nvPr>
            <p:ph type="subTitle" idx="1"/>
          </p:nvPr>
        </p:nvSpPr>
        <p:spPr>
          <a:xfrm>
            <a:off x="1371600" y="3313113"/>
            <a:ext cx="6400800" cy="1752600"/>
          </a:xfrm>
        </p:spPr>
        <p:txBody>
          <a:bodyPr/>
          <a:lstStyle>
            <a:lvl1pPr marL="0" indent="0" algn="ctr">
              <a:buFont typeface="Wingdings" panose="05000000000000000000" pitchFamily="2" charset="2"/>
              <a:buNone/>
              <a:defRPr sz="2800">
                <a:solidFill>
                  <a:schemeClr val="bg1"/>
                </a:solidFill>
              </a:defRPr>
            </a:lvl1pPr>
          </a:lstStyle>
          <a:p>
            <a:pPr lvl="0"/>
            <a:r>
              <a:rPr lang="zh-CN" altLang="zh-CN" noProof="0" smtClean="0"/>
              <a:t>单击此处编辑母版副标题样式</a:t>
            </a:r>
          </a:p>
        </p:txBody>
      </p:sp>
      <p:sp>
        <p:nvSpPr>
          <p:cNvPr id="4" name="Rectangle 4"/>
          <p:cNvSpPr>
            <a:spLocks noGrp="1" noChangeArrowheads="1"/>
          </p:cNvSpPr>
          <p:nvPr>
            <p:ph type="dt" sz="half" idx="10"/>
          </p:nvPr>
        </p:nvSpPr>
        <p:spPr/>
        <p:txBody>
          <a:bodyPr/>
          <a:lstStyle>
            <a:lvl1pPr>
              <a:defRPr smtClean="0"/>
            </a:lvl1pPr>
          </a:lstStyle>
          <a:p>
            <a:pPr>
              <a:defRPr/>
            </a:pPr>
            <a:fld id="{86C7A610-6CD1-425D-8A0D-C8ECF45483DF}" type="datetime1">
              <a:rPr lang="zh-CN" altLang="en-US"/>
              <a:pPr>
                <a:defRPr/>
              </a:pPr>
              <a:t>2020/5/14</a:t>
            </a:fld>
            <a:endParaRPr lang="zh-CN" altLang="zh-CN"/>
          </a:p>
        </p:txBody>
      </p:sp>
      <p:sp>
        <p:nvSpPr>
          <p:cNvPr id="5" name="Rectangle 5"/>
          <p:cNvSpPr>
            <a:spLocks noGrp="1" noChangeArrowheads="1"/>
          </p:cNvSpPr>
          <p:nvPr>
            <p:ph type="sldNum" sz="quarter" idx="11"/>
          </p:nvPr>
        </p:nvSpPr>
        <p:spPr/>
        <p:txBody>
          <a:bodyPr/>
          <a:lstStyle>
            <a:lvl1pPr>
              <a:defRPr smtClean="0"/>
            </a:lvl1pPr>
          </a:lstStyle>
          <a:p>
            <a:pPr>
              <a:defRPr/>
            </a:pPr>
            <a:fld id="{AFBCB744-D83F-4D9F-BAAB-1B67631CFAAF}" type="slidenum">
              <a:rPr lang="zh-CN" altLang="zh-CN"/>
              <a:pPr>
                <a:defRPr/>
              </a:pPr>
              <a:t>‹#›</a:t>
            </a:fld>
            <a:endParaRPr lang="zh-CN" altLang="zh-CN"/>
          </a:p>
        </p:txBody>
      </p:sp>
      <p:sp>
        <p:nvSpPr>
          <p:cNvPr id="6" name="Rectangle 6"/>
          <p:cNvSpPr>
            <a:spLocks noGrp="1" noChangeArrowheads="1"/>
          </p:cNvSpPr>
          <p:nvPr>
            <p:ph type="ftr" sz="quarter" idx="12"/>
          </p:nvPr>
        </p:nvSpPr>
        <p:spPr/>
        <p:txBody>
          <a:bodyPr/>
          <a:lstStyle>
            <a:lvl1pPr>
              <a:defRPr sz="1400" smtClean="0"/>
            </a:lvl1pPr>
          </a:lstStyle>
          <a:p>
            <a:pPr>
              <a:defRPr/>
            </a:pPr>
            <a:endParaRPr lang="zh-CN" altLang="zh-CN"/>
          </a:p>
        </p:txBody>
      </p:sp>
    </p:spTree>
    <p:extLst>
      <p:ext uri="{BB962C8B-B14F-4D97-AF65-F5344CB8AC3E}">
        <p14:creationId xmlns:p14="http://schemas.microsoft.com/office/powerpoint/2010/main" val="198431010"/>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2A789C51-C0E4-42C8-BDAF-CE5E5205C293}" type="datetime1">
              <a:rPr lang="zh-CN" altLang="en-US"/>
              <a:pPr>
                <a:defRPr/>
              </a:pPr>
              <a:t>2020/5/14</a:t>
            </a:fld>
            <a:endParaRPr lang="zh-CN" altLang="zh-CN" sz="1800"/>
          </a:p>
        </p:txBody>
      </p:sp>
      <p:sp>
        <p:nvSpPr>
          <p:cNvPr id="5" name="Rectangle 5"/>
          <p:cNvSpPr>
            <a:spLocks noGrp="1" noChangeArrowheads="1"/>
          </p:cNvSpPr>
          <p:nvPr>
            <p:ph type="sldNum" sz="quarter" idx="11"/>
          </p:nvPr>
        </p:nvSpPr>
        <p:spPr>
          <a:ln/>
        </p:spPr>
        <p:txBody>
          <a:bodyPr/>
          <a:lstStyle>
            <a:lvl1pPr>
              <a:defRPr/>
            </a:lvl1pPr>
          </a:lstStyle>
          <a:p>
            <a:pPr>
              <a:defRPr/>
            </a:pPr>
            <a:fld id="{EE8CE4DA-95AA-408C-B19D-954F66F5AEBC}" type="slidenum">
              <a:rPr lang="zh-CN" altLang="zh-CN"/>
              <a:pPr>
                <a:defRPr/>
              </a:pPr>
              <a:t>‹#›</a:t>
            </a:fld>
            <a:endParaRPr lang="zh-CN" altLang="zh-CN" sz="1800"/>
          </a:p>
        </p:txBody>
      </p:sp>
      <p:sp>
        <p:nvSpPr>
          <p:cNvPr id="6"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5016625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60350"/>
            <a:ext cx="2058988" cy="58658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60350"/>
            <a:ext cx="6029325" cy="58658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F9375717-0964-4A1A-BE0E-88A0EDF50CDF}" type="datetime1">
              <a:rPr lang="zh-CN" altLang="en-US"/>
              <a:pPr>
                <a:defRPr/>
              </a:pPr>
              <a:t>2020/5/14</a:t>
            </a:fld>
            <a:endParaRPr lang="zh-CN" altLang="zh-CN" sz="1800"/>
          </a:p>
        </p:txBody>
      </p:sp>
      <p:sp>
        <p:nvSpPr>
          <p:cNvPr id="5" name="Rectangle 5"/>
          <p:cNvSpPr>
            <a:spLocks noGrp="1" noChangeArrowheads="1"/>
          </p:cNvSpPr>
          <p:nvPr>
            <p:ph type="sldNum" sz="quarter" idx="11"/>
          </p:nvPr>
        </p:nvSpPr>
        <p:spPr>
          <a:ln/>
        </p:spPr>
        <p:txBody>
          <a:bodyPr/>
          <a:lstStyle>
            <a:lvl1pPr>
              <a:defRPr/>
            </a:lvl1pPr>
          </a:lstStyle>
          <a:p>
            <a:pPr>
              <a:defRPr/>
            </a:pPr>
            <a:fld id="{D7B5C4B3-5DC2-497D-A786-A5AE3CE978A7}" type="slidenum">
              <a:rPr lang="zh-CN" altLang="zh-CN"/>
              <a:pPr>
                <a:defRPr/>
              </a:pPr>
              <a:t>‹#›</a:t>
            </a:fld>
            <a:endParaRPr lang="zh-CN" altLang="zh-CN" sz="1800"/>
          </a:p>
        </p:txBody>
      </p:sp>
      <p:sp>
        <p:nvSpPr>
          <p:cNvPr id="6"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626392571"/>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260350"/>
            <a:ext cx="8229600" cy="8509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17279A53-BC4A-40F7-9992-8DE2F0B48D2D}" type="datetime1">
              <a:rPr lang="zh-CN" altLang="en-US"/>
              <a:pPr>
                <a:defRPr/>
              </a:pPr>
              <a:t>2020/5/14</a:t>
            </a:fld>
            <a:endParaRPr lang="zh-CN" altLang="zh-CN" sz="1800"/>
          </a:p>
        </p:txBody>
      </p:sp>
      <p:sp>
        <p:nvSpPr>
          <p:cNvPr id="6" name="Rectangle 5"/>
          <p:cNvSpPr>
            <a:spLocks noGrp="1" noChangeArrowheads="1"/>
          </p:cNvSpPr>
          <p:nvPr>
            <p:ph type="sldNum" sz="quarter" idx="11"/>
          </p:nvPr>
        </p:nvSpPr>
        <p:spPr>
          <a:ln/>
        </p:spPr>
        <p:txBody>
          <a:bodyPr/>
          <a:lstStyle>
            <a:lvl1pPr>
              <a:defRPr/>
            </a:lvl1pPr>
          </a:lstStyle>
          <a:p>
            <a:pPr>
              <a:defRPr/>
            </a:pPr>
            <a:fld id="{6179771C-B8FE-4D44-B042-380D0A14C3C9}" type="slidenum">
              <a:rPr lang="zh-CN" altLang="zh-CN"/>
              <a:pPr>
                <a:defRPr/>
              </a:pPr>
              <a:t>‹#›</a:t>
            </a:fld>
            <a:endParaRPr lang="zh-CN" altLang="zh-CN" sz="1800"/>
          </a:p>
        </p:txBody>
      </p:sp>
      <p:sp>
        <p:nvSpPr>
          <p:cNvPr id="7"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99725987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39DF8C3-5E4C-4C9C-B6C8-FDFC3C5CCC5C}" type="datetime1">
              <a:rPr lang="zh-CN" altLang="en-US"/>
              <a:pPr>
                <a:defRPr/>
              </a:pPr>
              <a:t>2020/5/14</a:t>
            </a:fld>
            <a:endParaRPr lang="zh-CN" altLang="zh-CN" sz="1800"/>
          </a:p>
        </p:txBody>
      </p:sp>
      <p:sp>
        <p:nvSpPr>
          <p:cNvPr id="5" name="Rectangle 5"/>
          <p:cNvSpPr>
            <a:spLocks noGrp="1" noChangeArrowheads="1"/>
          </p:cNvSpPr>
          <p:nvPr>
            <p:ph type="sldNum" sz="quarter" idx="11"/>
          </p:nvPr>
        </p:nvSpPr>
        <p:spPr>
          <a:ln/>
        </p:spPr>
        <p:txBody>
          <a:bodyPr/>
          <a:lstStyle>
            <a:lvl1pPr>
              <a:defRPr/>
            </a:lvl1pPr>
          </a:lstStyle>
          <a:p>
            <a:pPr>
              <a:defRPr/>
            </a:pPr>
            <a:fld id="{71EA8A4C-2F02-49D7-B0C8-72B6820729FD}" type="slidenum">
              <a:rPr lang="zh-CN" altLang="zh-CN"/>
              <a:pPr>
                <a:defRPr/>
              </a:pPr>
              <a:t>‹#›</a:t>
            </a:fld>
            <a:endParaRPr lang="zh-CN" altLang="zh-CN" sz="1800"/>
          </a:p>
        </p:txBody>
      </p:sp>
      <p:sp>
        <p:nvSpPr>
          <p:cNvPr id="6"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637775345"/>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2CDBE83B-FA7B-4CC6-959A-67A690417D15}" type="datetime1">
              <a:rPr lang="zh-CN" altLang="en-US"/>
              <a:pPr>
                <a:defRPr/>
              </a:pPr>
              <a:t>2020/5/14</a:t>
            </a:fld>
            <a:endParaRPr lang="zh-CN" altLang="zh-CN" sz="1800"/>
          </a:p>
        </p:txBody>
      </p:sp>
      <p:sp>
        <p:nvSpPr>
          <p:cNvPr id="5" name="Rectangle 5"/>
          <p:cNvSpPr>
            <a:spLocks noGrp="1" noChangeArrowheads="1"/>
          </p:cNvSpPr>
          <p:nvPr>
            <p:ph type="sldNum" sz="quarter" idx="11"/>
          </p:nvPr>
        </p:nvSpPr>
        <p:spPr>
          <a:ln/>
        </p:spPr>
        <p:txBody>
          <a:bodyPr/>
          <a:lstStyle>
            <a:lvl1pPr>
              <a:defRPr/>
            </a:lvl1pPr>
          </a:lstStyle>
          <a:p>
            <a:pPr>
              <a:defRPr/>
            </a:pPr>
            <a:fld id="{71B34C39-0D6E-4F63-B7D0-674D9AB6770E}" type="slidenum">
              <a:rPr lang="zh-CN" altLang="zh-CN"/>
              <a:pPr>
                <a:defRPr/>
              </a:pPr>
              <a:t>‹#›</a:t>
            </a:fld>
            <a:endParaRPr lang="zh-CN" altLang="zh-CN" sz="1800"/>
          </a:p>
        </p:txBody>
      </p:sp>
      <p:sp>
        <p:nvSpPr>
          <p:cNvPr id="6"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6130102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C24E533A-A248-41A8-A9F8-16C671F80C4E}" type="datetime1">
              <a:rPr lang="zh-CN" altLang="en-US"/>
              <a:pPr>
                <a:defRPr/>
              </a:pPr>
              <a:t>2020/5/14</a:t>
            </a:fld>
            <a:endParaRPr lang="zh-CN" altLang="zh-CN" sz="1800"/>
          </a:p>
        </p:txBody>
      </p:sp>
      <p:sp>
        <p:nvSpPr>
          <p:cNvPr id="6" name="Rectangle 5"/>
          <p:cNvSpPr>
            <a:spLocks noGrp="1" noChangeArrowheads="1"/>
          </p:cNvSpPr>
          <p:nvPr>
            <p:ph type="sldNum" sz="quarter" idx="11"/>
          </p:nvPr>
        </p:nvSpPr>
        <p:spPr>
          <a:ln/>
        </p:spPr>
        <p:txBody>
          <a:bodyPr/>
          <a:lstStyle>
            <a:lvl1pPr>
              <a:defRPr/>
            </a:lvl1pPr>
          </a:lstStyle>
          <a:p>
            <a:pPr>
              <a:defRPr/>
            </a:pPr>
            <a:fld id="{7D2DB60F-5B4F-4623-9A5E-1F41E0DC46DE}" type="slidenum">
              <a:rPr lang="zh-CN" altLang="zh-CN"/>
              <a:pPr>
                <a:defRPr/>
              </a:pPr>
              <a:t>‹#›</a:t>
            </a:fld>
            <a:endParaRPr lang="zh-CN" altLang="zh-CN" sz="1800"/>
          </a:p>
        </p:txBody>
      </p:sp>
      <p:sp>
        <p:nvSpPr>
          <p:cNvPr id="7"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63601337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CFD8A5F1-DC46-4256-81C6-84B52CDA0680}" type="datetime1">
              <a:rPr lang="zh-CN" altLang="en-US"/>
              <a:pPr>
                <a:defRPr/>
              </a:pPr>
              <a:t>2020/5/14</a:t>
            </a:fld>
            <a:endParaRPr lang="zh-CN" altLang="zh-CN" sz="1800"/>
          </a:p>
        </p:txBody>
      </p:sp>
      <p:sp>
        <p:nvSpPr>
          <p:cNvPr id="8" name="Rectangle 5"/>
          <p:cNvSpPr>
            <a:spLocks noGrp="1" noChangeArrowheads="1"/>
          </p:cNvSpPr>
          <p:nvPr>
            <p:ph type="sldNum" sz="quarter" idx="11"/>
          </p:nvPr>
        </p:nvSpPr>
        <p:spPr>
          <a:ln/>
        </p:spPr>
        <p:txBody>
          <a:bodyPr/>
          <a:lstStyle>
            <a:lvl1pPr>
              <a:defRPr/>
            </a:lvl1pPr>
          </a:lstStyle>
          <a:p>
            <a:pPr>
              <a:defRPr/>
            </a:pPr>
            <a:fld id="{7F55EEF6-3536-4EE6-9BA3-43A5ED75E74E}" type="slidenum">
              <a:rPr lang="zh-CN" altLang="zh-CN"/>
              <a:pPr>
                <a:defRPr/>
              </a:pPr>
              <a:t>‹#›</a:t>
            </a:fld>
            <a:endParaRPr lang="zh-CN" altLang="zh-CN" sz="1800"/>
          </a:p>
        </p:txBody>
      </p:sp>
      <p:sp>
        <p:nvSpPr>
          <p:cNvPr id="9"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5368236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662946AE-8C5F-43E0-9F4A-04B2AFA2F0EC}" type="datetime1">
              <a:rPr lang="zh-CN" altLang="en-US"/>
              <a:pPr>
                <a:defRPr/>
              </a:pPr>
              <a:t>2020/5/14</a:t>
            </a:fld>
            <a:endParaRPr lang="zh-CN" altLang="zh-CN" sz="1800"/>
          </a:p>
        </p:txBody>
      </p:sp>
      <p:sp>
        <p:nvSpPr>
          <p:cNvPr id="4" name="Rectangle 5"/>
          <p:cNvSpPr>
            <a:spLocks noGrp="1" noChangeArrowheads="1"/>
          </p:cNvSpPr>
          <p:nvPr>
            <p:ph type="sldNum" sz="quarter" idx="11"/>
          </p:nvPr>
        </p:nvSpPr>
        <p:spPr>
          <a:ln/>
        </p:spPr>
        <p:txBody>
          <a:bodyPr/>
          <a:lstStyle>
            <a:lvl1pPr>
              <a:defRPr/>
            </a:lvl1pPr>
          </a:lstStyle>
          <a:p>
            <a:pPr>
              <a:defRPr/>
            </a:pPr>
            <a:fld id="{9B433FE5-293E-4E15-B9EA-1809D74E652D}" type="slidenum">
              <a:rPr lang="zh-CN" altLang="zh-CN"/>
              <a:pPr>
                <a:defRPr/>
              </a:pPr>
              <a:t>‹#›</a:t>
            </a:fld>
            <a:endParaRPr lang="zh-CN" altLang="zh-CN" sz="1800"/>
          </a:p>
        </p:txBody>
      </p:sp>
      <p:sp>
        <p:nvSpPr>
          <p:cNvPr id="5"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38869025"/>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26716BF-579A-4FD5-9968-FC4A12700836}" type="datetime1">
              <a:rPr lang="zh-CN" altLang="en-US"/>
              <a:pPr>
                <a:defRPr/>
              </a:pPr>
              <a:t>2020/5/14</a:t>
            </a:fld>
            <a:endParaRPr lang="zh-CN" altLang="zh-CN" sz="1800"/>
          </a:p>
        </p:txBody>
      </p:sp>
      <p:sp>
        <p:nvSpPr>
          <p:cNvPr id="3" name="Rectangle 5"/>
          <p:cNvSpPr>
            <a:spLocks noGrp="1" noChangeArrowheads="1"/>
          </p:cNvSpPr>
          <p:nvPr>
            <p:ph type="sldNum" sz="quarter" idx="11"/>
          </p:nvPr>
        </p:nvSpPr>
        <p:spPr>
          <a:ln/>
        </p:spPr>
        <p:txBody>
          <a:bodyPr/>
          <a:lstStyle>
            <a:lvl1pPr>
              <a:defRPr/>
            </a:lvl1pPr>
          </a:lstStyle>
          <a:p>
            <a:pPr>
              <a:defRPr/>
            </a:pPr>
            <a:fld id="{4ED3A48B-720D-4A3F-94A7-CD8804D2A900}" type="slidenum">
              <a:rPr lang="zh-CN" altLang="zh-CN"/>
              <a:pPr>
                <a:defRPr/>
              </a:pPr>
              <a:t>‹#›</a:t>
            </a:fld>
            <a:endParaRPr lang="zh-CN" altLang="zh-CN" sz="1800"/>
          </a:p>
        </p:txBody>
      </p:sp>
      <p:sp>
        <p:nvSpPr>
          <p:cNvPr id="4"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10039821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E2F9E404-DAEA-48F2-A783-CF4CAF8F6809}" type="datetime1">
              <a:rPr lang="zh-CN" altLang="en-US"/>
              <a:pPr>
                <a:defRPr/>
              </a:pPr>
              <a:t>2020/5/14</a:t>
            </a:fld>
            <a:endParaRPr lang="zh-CN" altLang="zh-CN" sz="1800"/>
          </a:p>
        </p:txBody>
      </p:sp>
      <p:sp>
        <p:nvSpPr>
          <p:cNvPr id="6" name="Rectangle 5"/>
          <p:cNvSpPr>
            <a:spLocks noGrp="1" noChangeArrowheads="1"/>
          </p:cNvSpPr>
          <p:nvPr>
            <p:ph type="sldNum" sz="quarter" idx="11"/>
          </p:nvPr>
        </p:nvSpPr>
        <p:spPr>
          <a:ln/>
        </p:spPr>
        <p:txBody>
          <a:bodyPr/>
          <a:lstStyle>
            <a:lvl1pPr>
              <a:defRPr/>
            </a:lvl1pPr>
          </a:lstStyle>
          <a:p>
            <a:pPr>
              <a:defRPr/>
            </a:pPr>
            <a:fld id="{87657DD5-6E0B-482C-928D-C97E0837C3EF}" type="slidenum">
              <a:rPr lang="zh-CN" altLang="zh-CN"/>
              <a:pPr>
                <a:defRPr/>
              </a:pPr>
              <a:t>‹#›</a:t>
            </a:fld>
            <a:endParaRPr lang="zh-CN" altLang="zh-CN" sz="1800"/>
          </a:p>
        </p:txBody>
      </p:sp>
      <p:sp>
        <p:nvSpPr>
          <p:cNvPr id="7"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53594013"/>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8221B78F-3791-49EF-89EC-5B4970683830}" type="datetime1">
              <a:rPr lang="zh-CN" altLang="en-US"/>
              <a:pPr>
                <a:defRPr/>
              </a:pPr>
              <a:t>2020/5/14</a:t>
            </a:fld>
            <a:endParaRPr lang="zh-CN" altLang="zh-CN" sz="1800"/>
          </a:p>
        </p:txBody>
      </p:sp>
      <p:sp>
        <p:nvSpPr>
          <p:cNvPr id="6" name="Rectangle 5"/>
          <p:cNvSpPr>
            <a:spLocks noGrp="1" noChangeArrowheads="1"/>
          </p:cNvSpPr>
          <p:nvPr>
            <p:ph type="sldNum" sz="quarter" idx="11"/>
          </p:nvPr>
        </p:nvSpPr>
        <p:spPr>
          <a:ln/>
        </p:spPr>
        <p:txBody>
          <a:bodyPr/>
          <a:lstStyle>
            <a:lvl1pPr>
              <a:defRPr/>
            </a:lvl1pPr>
          </a:lstStyle>
          <a:p>
            <a:pPr>
              <a:defRPr/>
            </a:pPr>
            <a:fld id="{9CBA110B-23A1-4FAA-9D2A-F38154FA9E27}" type="slidenum">
              <a:rPr lang="zh-CN" altLang="zh-CN"/>
              <a:pPr>
                <a:defRPr/>
              </a:pPr>
              <a:t>‹#›</a:t>
            </a:fld>
            <a:endParaRPr lang="zh-CN" altLang="zh-CN" sz="1800"/>
          </a:p>
        </p:txBody>
      </p:sp>
      <p:sp>
        <p:nvSpPr>
          <p:cNvPr id="7" name="Rectangle 6"/>
          <p:cNvSpPr>
            <a:spLocks noGrp="1" noChangeArrowheads="1"/>
          </p:cNvSpPr>
          <p:nvPr>
            <p:ph type="ftr"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59351750"/>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smtClean="0"/>
            </a:lvl1pPr>
          </a:lstStyle>
          <a:p>
            <a:pPr>
              <a:defRPr/>
            </a:pPr>
            <a:fld id="{443F4BCE-5E60-4BFA-81C9-67B500E2BFF8}" type="datetime1">
              <a:rPr lang="zh-CN" altLang="en-US"/>
              <a:pPr>
                <a:defRPr/>
              </a:pPr>
              <a:t>2020/5/14</a:t>
            </a:fld>
            <a:endParaRPr lang="zh-CN" altLang="zh-CN" sz="1800"/>
          </a:p>
        </p:txBody>
      </p:sp>
      <p:sp>
        <p:nvSpPr>
          <p:cNvPr id="1029" name="Rectangle 5"/>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smtClean="0"/>
            </a:lvl1pPr>
          </a:lstStyle>
          <a:p>
            <a:pPr>
              <a:defRPr/>
            </a:pPr>
            <a:fld id="{502EE40E-DE80-4C7E-A56D-5856CC112D99}" type="slidenum">
              <a:rPr lang="zh-CN" altLang="zh-CN"/>
              <a:pPr>
                <a:defRPr/>
              </a:pPr>
              <a:t>‹#›</a:t>
            </a:fld>
            <a:endParaRPr lang="zh-CN" altLang="zh-CN" sz="1800"/>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mtClean="0"/>
            </a:lvl1pPr>
          </a:lstStyle>
          <a:p>
            <a:pPr>
              <a:defRPr/>
            </a:pPr>
            <a:endParaRPr lang="zh-CN" altLang="zh-CN"/>
          </a:p>
        </p:txBody>
      </p:sp>
    </p:spTree>
  </p:cSld>
  <p:clrMap bg1="lt1" tx1="dk1" bg2="lt2" tx2="dk2" accent1="accent1" accent2="accent2" accent3="accent3" accent4="accent4" accent5="accent5" accent6="accent6" hlink="hlink" folHlink="folHlink"/>
  <p:sldLayoutIdLst>
    <p:sldLayoutId id="214748369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ransition spd="med">
    <p:wipe dir="r"/>
  </p:transition>
  <p:txStyles>
    <p:titleStyle>
      <a:lvl1pPr algn="l" rtl="0" eaLnBrk="0" fontAlgn="base" hangingPunct="0">
        <a:lnSpc>
          <a:spcPct val="95000"/>
        </a:lnSpc>
        <a:spcBef>
          <a:spcPct val="0"/>
        </a:spcBef>
        <a:spcAft>
          <a:spcPct val="0"/>
        </a:spcAft>
        <a:defRPr sz="3200" kern="1200">
          <a:solidFill>
            <a:schemeClr val="bg1"/>
          </a:solidFill>
          <a:latin typeface="+mj-lt"/>
          <a:ea typeface="+mj-ea"/>
          <a:cs typeface="+mj-cs"/>
        </a:defRPr>
      </a:lvl1pPr>
      <a:lvl2pPr algn="l" rtl="0" eaLnBrk="0" fontAlgn="base" hangingPunct="0">
        <a:lnSpc>
          <a:spcPct val="95000"/>
        </a:lnSpc>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rtl="0" eaLnBrk="0" fontAlgn="base" hangingPunct="0">
        <a:lnSpc>
          <a:spcPct val="95000"/>
        </a:lnSpc>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rtl="0" eaLnBrk="0" fontAlgn="base" hangingPunct="0">
        <a:lnSpc>
          <a:spcPct val="95000"/>
        </a:lnSpc>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rtl="0" eaLnBrk="0" fontAlgn="base" hangingPunct="0">
        <a:lnSpc>
          <a:spcPct val="95000"/>
        </a:lnSpc>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rtl="0" eaLnBrk="0" fontAlgn="base" hangingPunct="0">
        <a:lnSpc>
          <a:spcPct val="95000"/>
        </a:lnSpc>
        <a:spcBef>
          <a:spcPct val="0"/>
        </a:spcBef>
        <a:spcAft>
          <a:spcPct val="0"/>
        </a:spcAft>
        <a:defRPr sz="3200">
          <a:solidFill>
            <a:schemeClr val="bg1"/>
          </a:solidFill>
          <a:latin typeface="Arial" panose="020B0604020202020204" pitchFamily="34" charset="0"/>
          <a:ea typeface="微软雅黑" panose="020B0503020204020204" pitchFamily="34" charset="-122"/>
        </a:defRPr>
      </a:lvl6pPr>
      <a:lvl7pPr marL="914400" algn="l" rtl="0" eaLnBrk="0" fontAlgn="base" hangingPunct="0">
        <a:lnSpc>
          <a:spcPct val="95000"/>
        </a:lnSpc>
        <a:spcBef>
          <a:spcPct val="0"/>
        </a:spcBef>
        <a:spcAft>
          <a:spcPct val="0"/>
        </a:spcAft>
        <a:defRPr sz="3200">
          <a:solidFill>
            <a:schemeClr val="bg1"/>
          </a:solidFill>
          <a:latin typeface="Arial" panose="020B0604020202020204" pitchFamily="34" charset="0"/>
          <a:ea typeface="微软雅黑" panose="020B0503020204020204" pitchFamily="34" charset="-122"/>
        </a:defRPr>
      </a:lvl7pPr>
      <a:lvl8pPr marL="1371600" algn="l" rtl="0" eaLnBrk="0" fontAlgn="base" hangingPunct="0">
        <a:lnSpc>
          <a:spcPct val="95000"/>
        </a:lnSpc>
        <a:spcBef>
          <a:spcPct val="0"/>
        </a:spcBef>
        <a:spcAft>
          <a:spcPct val="0"/>
        </a:spcAft>
        <a:defRPr sz="3200">
          <a:solidFill>
            <a:schemeClr val="bg1"/>
          </a:solidFill>
          <a:latin typeface="Arial" panose="020B0604020202020204" pitchFamily="34" charset="0"/>
          <a:ea typeface="微软雅黑" panose="020B0503020204020204" pitchFamily="34" charset="-122"/>
        </a:defRPr>
      </a:lvl8pPr>
      <a:lvl9pPr marL="1828800" algn="l" rtl="0" eaLnBrk="0" fontAlgn="base" hangingPunct="0">
        <a:lnSpc>
          <a:spcPct val="95000"/>
        </a:lnSpc>
        <a:spcBef>
          <a:spcPct val="0"/>
        </a:spcBef>
        <a:spcAft>
          <a:spcPct val="0"/>
        </a:spcAft>
        <a:defRPr sz="3200">
          <a:solidFill>
            <a:schemeClr val="bg1"/>
          </a:solidFill>
          <a:latin typeface="Arial" panose="020B0604020202020204" pitchFamily="34" charset="0"/>
          <a:ea typeface="微软雅黑" panose="020B0503020204020204" pitchFamily="34" charset="-122"/>
        </a:defRPr>
      </a:lvl9pPr>
    </p:titleStyle>
    <p:bodyStyle>
      <a:lvl1pPr marL="190500" indent="-190500" algn="l" rtl="0" eaLnBrk="0" fontAlgn="base" hangingPunct="0">
        <a:spcBef>
          <a:spcPct val="4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561975" indent="-179388" algn="l" rtl="0" eaLnBrk="0" fontAlgn="base" hangingPunct="0">
        <a:spcBef>
          <a:spcPct val="4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3pPr>
      <a:lvl4pPr marL="768350" indent="-204788" algn="l" rtl="0" eaLnBrk="0" fontAlgn="base" hangingPunct="0">
        <a:spcBef>
          <a:spcPct val="4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hub.docker.com/" TargetMode="External"/><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harbor.sjyt.net/" TargetMode="External"/><Relationship Id="rId4" Type="http://schemas.openxmlformats.org/officeDocument/2006/relationships/hyperlink" Target="https://c.163.com/hub"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docs.docker.com/engine/reference/builder/"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hyperlink" Target="http://192.168.8.66:8090/pages/viewpage.action?pageId=1241589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docs.docker.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hyperlink" Target="http://192.168.8.66:8090/pages/viewpage.action?pageId=1241587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zh-CN" altLang="en-US" smtClean="0"/>
              <a:t>Docker 内部培训</a:t>
            </a:r>
          </a:p>
        </p:txBody>
      </p:sp>
      <p:sp>
        <p:nvSpPr>
          <p:cNvPr id="4099" name="Rectangle 3"/>
          <p:cNvSpPr>
            <a:spLocks noGrp="1" noChangeArrowheads="1"/>
          </p:cNvSpPr>
          <p:nvPr>
            <p:ph type="subTitle" idx="1"/>
          </p:nvPr>
        </p:nvSpPr>
        <p:spPr/>
        <p:txBody>
          <a:bodyPr/>
          <a:lstStyle/>
          <a:p>
            <a:pPr>
              <a:lnSpc>
                <a:spcPct val="90000"/>
              </a:lnSpc>
            </a:pPr>
            <a:r>
              <a:rPr lang="zh-CN" altLang="en-US" sz="2400" smtClean="0"/>
              <a:t>运维部：石宏斌</a:t>
            </a:r>
            <a:endParaRPr lang="en-US" altLang="zh-CN" sz="2400" smtClean="0"/>
          </a:p>
          <a:p>
            <a:pPr>
              <a:lnSpc>
                <a:spcPct val="90000"/>
              </a:lnSpc>
            </a:pPr>
            <a:r>
              <a:rPr lang="zh-CN" altLang="en-US" sz="2400" smtClean="0"/>
              <a:t>20</a:t>
            </a:r>
            <a:r>
              <a:rPr lang="en-US" altLang="zh-CN" sz="2400" smtClean="0"/>
              <a:t>20</a:t>
            </a:r>
            <a:r>
              <a:rPr lang="zh-CN" altLang="en-US" sz="2400" smtClean="0"/>
              <a:t>-05-0</a:t>
            </a:r>
            <a:r>
              <a:rPr lang="en-US" altLang="zh-CN" sz="2400" smtClean="0"/>
              <a:t>9</a:t>
            </a:r>
            <a:endParaRPr lang="zh-CN" altLang="en-US" sz="2400" smtClean="0"/>
          </a:p>
        </p:txBody>
      </p:sp>
      <p:pic>
        <p:nvPicPr>
          <p:cNvPr id="4100"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november-eleven.github.io/docker-101/images/container-docker-blue-wh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2619297"/>
            <a:ext cx="4762500" cy="3705225"/>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p:txBody>
          <a:bodyPr/>
          <a:lstStyle/>
          <a:p>
            <a:r>
              <a:rPr lang="zh-CN" altLang="en-US" dirty="0" smtClean="0"/>
              <a:t>四、Docker</a:t>
            </a:r>
            <a:r>
              <a:rPr lang="zh-CN" altLang="en-US" dirty="0" smtClean="0"/>
              <a:t>的三大核心</a:t>
            </a:r>
            <a:endParaRPr lang="zh-CN" altLang="en-US" dirty="0" smtClean="0"/>
          </a:p>
        </p:txBody>
      </p:sp>
      <p:sp>
        <p:nvSpPr>
          <p:cNvPr id="14339" name="Rectangle 3"/>
          <p:cNvSpPr>
            <a:spLocks noGrp="1" noChangeArrowheads="1"/>
          </p:cNvSpPr>
          <p:nvPr>
            <p:ph type="body" idx="1"/>
          </p:nvPr>
        </p:nvSpPr>
        <p:spPr>
          <a:xfrm>
            <a:off x="239916" y="1600200"/>
            <a:ext cx="8229600" cy="4525963"/>
          </a:xfrm>
        </p:spPr>
        <p:txBody>
          <a:bodyPr/>
          <a:lstStyle/>
          <a:p>
            <a:r>
              <a:rPr lang="en-US" altLang="zh-CN" dirty="0" smtClean="0">
                <a:latin typeface="微软雅黑" panose="020B0503020204020204" pitchFamily="34" charset="-122"/>
                <a:ea typeface="微软雅黑" panose="020B0503020204020204" pitchFamily="34" charset="-122"/>
              </a:rPr>
              <a:t>4.1</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Docker</a:t>
            </a:r>
            <a:r>
              <a:rPr lang="zh-CN" altLang="en-US" dirty="0" smtClean="0">
                <a:latin typeface="微软雅黑" panose="020B0503020204020204" pitchFamily="34" charset="-122"/>
                <a:ea typeface="微软雅黑" panose="020B0503020204020204" pitchFamily="34" charset="-122"/>
              </a:rPr>
              <a:t>镜像</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Image</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0" indent="0">
              <a:buNone/>
            </a:pPr>
            <a:r>
              <a:rPr lang="zh-CN" altLang="en-US" sz="1800" dirty="0">
                <a:latin typeface="微软雅黑" panose="020B0503020204020204" pitchFamily="34" charset="-122"/>
                <a:ea typeface="微软雅黑" panose="020B0503020204020204" pitchFamily="34" charset="-122"/>
              </a:rPr>
              <a:t>类似虚拟机的镜像，用来创建</a:t>
            </a:r>
            <a:r>
              <a:rPr lang="en-US" altLang="zh-CN" sz="1800" dirty="0">
                <a:latin typeface="微软雅黑" panose="020B0503020204020204" pitchFamily="34" charset="-122"/>
                <a:ea typeface="微软雅黑" panose="020B0503020204020204" pitchFamily="34" charset="-122"/>
              </a:rPr>
              <a:t>Docker</a:t>
            </a:r>
            <a:r>
              <a:rPr lang="zh-CN" altLang="en-US" sz="1800" dirty="0">
                <a:latin typeface="微软雅黑" panose="020B0503020204020204" pitchFamily="34" charset="-122"/>
                <a:ea typeface="微软雅黑" panose="020B0503020204020204" pitchFamily="34" charset="-122"/>
              </a:rPr>
              <a:t>的</a:t>
            </a:r>
            <a:r>
              <a:rPr lang="en-US" altLang="zh-CN" sz="1800" dirty="0">
                <a:latin typeface="微软雅黑" panose="020B0503020204020204" pitchFamily="34" charset="-122"/>
                <a:ea typeface="微软雅黑" panose="020B0503020204020204" pitchFamily="34" charset="-122"/>
              </a:rPr>
              <a:t> </a:t>
            </a:r>
          </a:p>
          <a:p>
            <a:pPr marL="0" indent="0">
              <a:buNone/>
            </a:pPr>
            <a:r>
              <a:rPr lang="zh-CN" altLang="en-US" sz="1800" dirty="0" smtClean="0">
                <a:latin typeface="微软雅黑" panose="020B0503020204020204" pitchFamily="34" charset="-122"/>
                <a:ea typeface="微软雅黑" panose="020B0503020204020204" pitchFamily="34" charset="-122"/>
              </a:rPr>
              <a:t>容器</a:t>
            </a:r>
            <a:r>
              <a:rPr lang="zh-CN" altLang="en-US" sz="1800" dirty="0">
                <a:latin typeface="微软雅黑" panose="020B0503020204020204" pitchFamily="34" charset="-122"/>
                <a:ea typeface="微软雅黑" panose="020B0503020204020204" pitchFamily="34" charset="-122"/>
              </a:rPr>
              <a:t>，镜像是一个只读模板。</a:t>
            </a:r>
            <a:endParaRPr lang="en-US" altLang="zh-CN" sz="1800" dirty="0">
              <a:latin typeface="微软雅黑" panose="020B0503020204020204" pitchFamily="34" charset="-122"/>
              <a:ea typeface="微软雅黑" panose="020B0503020204020204" pitchFamily="34" charset="-122"/>
            </a:endParaRPr>
          </a:p>
          <a:p>
            <a:pPr marL="0" indent="0">
              <a:buNone/>
            </a:pPr>
            <a:endParaRPr lang="zh-CN" altLang="en-US" sz="1800" dirty="0">
              <a:latin typeface="微软雅黑" panose="020B0503020204020204" pitchFamily="34" charset="-122"/>
              <a:ea typeface="微软雅黑" panose="020B0503020204020204" pitchFamily="34" charset="-122"/>
            </a:endParaRPr>
          </a:p>
          <a:p>
            <a:pPr marL="0" indent="0">
              <a:buNone/>
            </a:pPr>
            <a:r>
              <a:rPr lang="zh-CN" altLang="en-US" sz="1800" dirty="0">
                <a:latin typeface="微软雅黑" panose="020B0503020204020204" pitchFamily="34" charset="-122"/>
                <a:ea typeface="微软雅黑" panose="020B0503020204020204" pitchFamily="34" charset="-122"/>
              </a:rPr>
              <a:t>一个镜像可以包含一个完整的</a:t>
            </a:r>
            <a:endParaRPr lang="en-US" altLang="zh-CN" sz="1800" dirty="0">
              <a:latin typeface="微软雅黑" panose="020B0503020204020204" pitchFamily="34" charset="-122"/>
              <a:ea typeface="微软雅黑" panose="020B0503020204020204" pitchFamily="34" charset="-122"/>
            </a:endParaRPr>
          </a:p>
          <a:p>
            <a:pPr marL="0" indent="0">
              <a:buNone/>
            </a:pPr>
            <a:r>
              <a:rPr lang="en-US" altLang="zh-CN" sz="1800" dirty="0" smtClean="0">
                <a:latin typeface="微软雅黑" panose="020B0503020204020204" pitchFamily="34" charset="-122"/>
                <a:ea typeface="微软雅黑" panose="020B0503020204020204" pitchFamily="34" charset="-122"/>
              </a:rPr>
              <a:t>(</a:t>
            </a:r>
            <a:r>
              <a:rPr lang="en-US" altLang="zh-CN" sz="1800" dirty="0" err="1">
                <a:latin typeface="微软雅黑" panose="020B0503020204020204" pitchFamily="34" charset="-122"/>
                <a:ea typeface="微软雅黑" panose="020B0503020204020204" pitchFamily="34" charset="-122"/>
              </a:rPr>
              <a:t>ubuntu</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操作系统环境</a:t>
            </a:r>
            <a:endParaRPr lang="en-US" altLang="zh-CN" sz="1800" dirty="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里面</a:t>
            </a:r>
            <a:r>
              <a:rPr lang="zh-CN" altLang="en-US" sz="1800" dirty="0">
                <a:latin typeface="微软雅黑" panose="020B0503020204020204" pitchFamily="34" charset="-122"/>
                <a:ea typeface="微软雅黑" panose="020B0503020204020204" pitchFamily="34" charset="-122"/>
              </a:rPr>
              <a:t>仅安装了 </a:t>
            </a:r>
            <a:r>
              <a:rPr lang="en-US" altLang="zh-CN" sz="1800" dirty="0">
                <a:latin typeface="微软雅黑" panose="020B0503020204020204" pitchFamily="34" charset="-122"/>
                <a:ea typeface="微软雅黑" panose="020B0503020204020204" pitchFamily="34" charset="-122"/>
              </a:rPr>
              <a:t>Apache/</a:t>
            </a:r>
            <a:r>
              <a:rPr lang="en-US" altLang="zh-CN" sz="1800" dirty="0" err="1">
                <a:latin typeface="微软雅黑" panose="020B0503020204020204" pitchFamily="34" charset="-122"/>
                <a:ea typeface="微软雅黑" panose="020B0503020204020204" pitchFamily="34" charset="-122"/>
              </a:rPr>
              <a:t>Mysql</a:t>
            </a:r>
            <a:r>
              <a:rPr lang="en-US" altLang="zh-CN" sz="1800" dirty="0">
                <a:latin typeface="微软雅黑" panose="020B0503020204020204" pitchFamily="34" charset="-122"/>
                <a:ea typeface="微软雅黑" panose="020B0503020204020204" pitchFamily="34" charset="-122"/>
              </a:rPr>
              <a:t> </a:t>
            </a:r>
          </a:p>
          <a:p>
            <a:pPr marL="0" indent="0">
              <a:buNone/>
            </a:pPr>
            <a:r>
              <a:rPr lang="zh-CN" altLang="en-US" sz="1800" dirty="0" smtClean="0">
                <a:latin typeface="微软雅黑" panose="020B0503020204020204" pitchFamily="34" charset="-122"/>
                <a:ea typeface="微软雅黑" panose="020B0503020204020204" pitchFamily="34" charset="-122"/>
              </a:rPr>
              <a:t>或</a:t>
            </a:r>
            <a:r>
              <a:rPr lang="zh-CN" altLang="en-US" sz="1800" dirty="0">
                <a:latin typeface="微软雅黑" panose="020B0503020204020204" pitchFamily="34" charset="-122"/>
                <a:ea typeface="微软雅黑" panose="020B0503020204020204" pitchFamily="34" charset="-122"/>
              </a:rPr>
              <a:t>用户需要的其它应用程序。</a:t>
            </a:r>
          </a:p>
          <a:p>
            <a:pPr marL="0" indent="0">
              <a:buNone/>
            </a:pPr>
            <a:endParaRPr lang="zh-CN" altLang="en-US" dirty="0" smtClean="0"/>
          </a:p>
        </p:txBody>
      </p:sp>
      <p:pic>
        <p:nvPicPr>
          <p:cNvPr id="6" name="Picture 5" descr="白色大理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552439"/>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smtClean="0"/>
              <a:t>四、Docker</a:t>
            </a:r>
            <a:r>
              <a:rPr lang="zh-CN" altLang="en-US" dirty="0" smtClean="0"/>
              <a:t>的三大核心</a:t>
            </a:r>
            <a:endParaRPr lang="zh-CN" altLang="en-US" dirty="0" smtClean="0"/>
          </a:p>
        </p:txBody>
      </p:sp>
      <p:sp>
        <p:nvSpPr>
          <p:cNvPr id="14339" name="Rectangle 3"/>
          <p:cNvSpPr>
            <a:spLocks noGrp="1" noChangeArrowheads="1"/>
          </p:cNvSpPr>
          <p:nvPr>
            <p:ph type="body" idx="1"/>
          </p:nvPr>
        </p:nvSpPr>
        <p:spPr>
          <a:xfrm>
            <a:off x="239916" y="1600200"/>
            <a:ext cx="8229600" cy="4525963"/>
          </a:xfrm>
        </p:spPr>
        <p:txBody>
          <a:bodyPr/>
          <a:lstStyle/>
          <a:p>
            <a:r>
              <a:rPr lang="en-US" altLang="zh-CN" dirty="0" smtClean="0">
                <a:latin typeface="微软雅黑" panose="020B0503020204020204" pitchFamily="34" charset="-122"/>
                <a:ea typeface="微软雅黑" panose="020B0503020204020204" pitchFamily="34" charset="-122"/>
              </a:rPr>
              <a:t>4.2</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Docker</a:t>
            </a:r>
            <a:r>
              <a:rPr lang="zh-CN" altLang="en-US" dirty="0" smtClean="0">
                <a:latin typeface="微软雅黑" panose="020B0503020204020204" pitchFamily="34" charset="-122"/>
                <a:ea typeface="微软雅黑" panose="020B0503020204020204" pitchFamily="34" charset="-122"/>
              </a:rPr>
              <a:t>容器</a:t>
            </a:r>
            <a:endParaRPr lang="en-US" altLang="zh-CN" dirty="0" smtClean="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类似</a:t>
            </a:r>
            <a:r>
              <a:rPr lang="zh-CN" altLang="en-US" sz="1800" dirty="0">
                <a:latin typeface="微软雅黑" panose="020B0503020204020204" pitchFamily="34" charset="-122"/>
                <a:ea typeface="微软雅黑" panose="020B0503020204020204" pitchFamily="34" charset="-122"/>
              </a:rPr>
              <a:t>轻量级的沙箱，容器是</a:t>
            </a:r>
            <a:endParaRPr lang="en-US" altLang="zh-CN" sz="1800" dirty="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从</a:t>
            </a:r>
            <a:r>
              <a:rPr lang="zh-CN" altLang="en-US" sz="1800" dirty="0">
                <a:latin typeface="微软雅黑" panose="020B0503020204020204" pitchFamily="34" charset="-122"/>
                <a:ea typeface="微软雅黑" panose="020B0503020204020204" pitchFamily="34" charset="-122"/>
              </a:rPr>
              <a:t>镜像创建的应用实例，</a:t>
            </a:r>
            <a:endParaRPr lang="en-US" altLang="zh-CN" sz="1800" dirty="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每个</a:t>
            </a:r>
            <a:r>
              <a:rPr lang="zh-CN" altLang="en-US" sz="1800" dirty="0">
                <a:latin typeface="微软雅黑" panose="020B0503020204020204" pitchFamily="34" charset="-122"/>
                <a:ea typeface="微软雅黑" panose="020B0503020204020204" pitchFamily="34" charset="-122"/>
              </a:rPr>
              <a:t>容器都是相互隔离的、</a:t>
            </a:r>
            <a:endParaRPr lang="en-US" altLang="zh-CN" sz="1800" dirty="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保证</a:t>
            </a:r>
            <a:r>
              <a:rPr lang="zh-CN" altLang="en-US" sz="1800" dirty="0">
                <a:latin typeface="微软雅黑" panose="020B0503020204020204" pitchFamily="34" charset="-122"/>
                <a:ea typeface="微软雅黑" panose="020B0503020204020204" pitchFamily="34" charset="-122"/>
              </a:rPr>
              <a:t>安全的平台。</a:t>
            </a:r>
            <a:endParaRPr lang="en-US" altLang="zh-CN" sz="1800" dirty="0">
              <a:latin typeface="微软雅黑" panose="020B0503020204020204" pitchFamily="34" charset="-122"/>
              <a:ea typeface="微软雅黑" panose="020B0503020204020204" pitchFamily="34" charset="-122"/>
            </a:endParaRPr>
          </a:p>
          <a:p>
            <a:pPr marL="0" indent="0">
              <a:buNone/>
            </a:pPr>
            <a:endParaRPr lang="en-US" altLang="zh-CN" sz="1800" dirty="0">
              <a:latin typeface="微软雅黑" panose="020B0503020204020204" pitchFamily="34" charset="-122"/>
              <a:ea typeface="微软雅黑" panose="020B0503020204020204" pitchFamily="34" charset="-122"/>
            </a:endParaRPr>
          </a:p>
          <a:p>
            <a:pPr marL="0" indent="0">
              <a:buNone/>
            </a:pPr>
            <a:endParaRPr lang="en-US" altLang="zh-CN" sz="1800" dirty="0">
              <a:latin typeface="微软雅黑" panose="020B0503020204020204" pitchFamily="34" charset="-122"/>
              <a:ea typeface="微软雅黑" panose="020B0503020204020204" pitchFamily="34" charset="-122"/>
            </a:endParaRPr>
          </a:p>
          <a:p>
            <a:pPr marL="0" indent="0">
              <a:buNone/>
            </a:pPr>
            <a:endParaRPr lang="en-US" altLang="zh-CN" sz="1800" dirty="0" smtClean="0">
              <a:latin typeface="微软雅黑" panose="020B0503020204020204" pitchFamily="34" charset="-122"/>
              <a:ea typeface="微软雅黑" panose="020B0503020204020204" pitchFamily="34" charset="-122"/>
            </a:endParaRPr>
          </a:p>
          <a:p>
            <a:pPr marL="0" indent="0">
              <a:buNone/>
            </a:pPr>
            <a:endParaRPr lang="en-US" altLang="zh-CN" sz="1800" dirty="0">
              <a:latin typeface="微软雅黑" panose="020B0503020204020204" pitchFamily="34" charset="-122"/>
              <a:ea typeface="微软雅黑" panose="020B0503020204020204" pitchFamily="34" charset="-122"/>
            </a:endParaRPr>
          </a:p>
          <a:p>
            <a:pPr marL="0" indent="0">
              <a:buNone/>
            </a:pPr>
            <a:r>
              <a:rPr lang="en-US" altLang="zh-CN" sz="1800" dirty="0" smtClean="0">
                <a:latin typeface="微软雅黑" panose="020B0503020204020204" pitchFamily="34" charset="-122"/>
                <a:ea typeface="微软雅黑" panose="020B0503020204020204" pitchFamily="34" charset="-122"/>
              </a:rPr>
              <a:t>Docker </a:t>
            </a:r>
            <a:r>
              <a:rPr lang="zh-CN" altLang="en-US" sz="1800" dirty="0">
                <a:latin typeface="微软雅黑" panose="020B0503020204020204" pitchFamily="34" charset="-122"/>
                <a:ea typeface="微软雅黑" panose="020B0503020204020204" pitchFamily="34" charset="-122"/>
              </a:rPr>
              <a:t>利用容器（</a:t>
            </a:r>
            <a:r>
              <a:rPr lang="en-US" altLang="zh-CN" sz="1800" dirty="0">
                <a:latin typeface="微软雅黑" panose="020B0503020204020204" pitchFamily="34" charset="-122"/>
                <a:ea typeface="微软雅黑" panose="020B0503020204020204" pitchFamily="34" charset="-122"/>
              </a:rPr>
              <a:t>Container</a:t>
            </a:r>
            <a:r>
              <a:rPr lang="zh-CN" altLang="en-US" sz="1800" dirty="0">
                <a:latin typeface="微软雅黑" panose="020B0503020204020204" pitchFamily="34" charset="-122"/>
                <a:ea typeface="微软雅黑" panose="020B0503020204020204" pitchFamily="34" charset="-122"/>
              </a:rPr>
              <a:t>）来运行应用。</a:t>
            </a:r>
            <a:endParaRPr lang="en-US" altLang="zh-CN" sz="1800" dirty="0">
              <a:latin typeface="微软雅黑" panose="020B0503020204020204" pitchFamily="34" charset="-122"/>
              <a:ea typeface="微软雅黑" panose="020B0503020204020204" pitchFamily="34" charset="-122"/>
            </a:endParaRPr>
          </a:p>
          <a:p>
            <a:pPr marL="0" indent="0">
              <a:buNone/>
            </a:pPr>
            <a:endParaRPr lang="zh-CN" altLang="en-US" dirty="0" smtClean="0"/>
          </a:p>
        </p:txBody>
      </p:sp>
      <p:pic>
        <p:nvPicPr>
          <p:cNvPr id="6"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devopscube.com/wp-content/uploads/2014/12/devops-contai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860" y="2562197"/>
            <a:ext cx="4553893" cy="256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70199"/>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smtClean="0"/>
              <a:t>四、Docker</a:t>
            </a:r>
            <a:r>
              <a:rPr lang="zh-CN" altLang="en-US" dirty="0" smtClean="0"/>
              <a:t>的三大核心</a:t>
            </a:r>
            <a:endParaRPr lang="zh-CN" altLang="en-US" dirty="0" smtClean="0"/>
          </a:p>
        </p:txBody>
      </p:sp>
      <p:sp>
        <p:nvSpPr>
          <p:cNvPr id="14339" name="Rectangle 3"/>
          <p:cNvSpPr>
            <a:spLocks noGrp="1" noChangeArrowheads="1"/>
          </p:cNvSpPr>
          <p:nvPr>
            <p:ph type="body" idx="1"/>
          </p:nvPr>
        </p:nvSpPr>
        <p:spPr>
          <a:xfrm>
            <a:off x="239916" y="1600199"/>
            <a:ext cx="8229600" cy="5081257"/>
          </a:xfrm>
        </p:spPr>
        <p:txBody>
          <a:bodyPr/>
          <a:lstStyle/>
          <a:p>
            <a:r>
              <a:rPr lang="en-US" altLang="zh-CN" dirty="0" smtClean="0">
                <a:latin typeface="微软雅黑" panose="020B0503020204020204" pitchFamily="34" charset="-122"/>
                <a:ea typeface="微软雅黑" panose="020B0503020204020204" pitchFamily="34" charset="-122"/>
              </a:rPr>
              <a:t>4.3</a:t>
            </a:r>
            <a:r>
              <a:rPr lang="zh-CN" altLang="en-US"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D</a:t>
            </a:r>
            <a:r>
              <a:rPr lang="en-US" altLang="zh-CN" dirty="0" smtClean="0">
                <a:latin typeface="微软雅黑" panose="020B0503020204020204" pitchFamily="34" charset="-122"/>
                <a:ea typeface="微软雅黑" panose="020B0503020204020204" pitchFamily="34" charset="-122"/>
              </a:rPr>
              <a:t>ocker</a:t>
            </a:r>
            <a:r>
              <a:rPr lang="zh-CN" altLang="en-US" dirty="0" smtClean="0">
                <a:latin typeface="微软雅黑" panose="020B0503020204020204" pitchFamily="34" charset="-122"/>
                <a:ea typeface="微软雅黑" panose="020B0503020204020204" pitchFamily="34" charset="-122"/>
              </a:rPr>
              <a:t>仓库</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Repository</a:t>
            </a:r>
            <a:r>
              <a:rPr lang="zh-CN" altLang="en-US" dirty="0">
                <a:latin typeface="微软雅黑" panose="020B0503020204020204" pitchFamily="34" charset="-122"/>
                <a:ea typeface="微软雅黑" panose="020B0503020204020204" pitchFamily="34" charset="-122"/>
              </a:rPr>
              <a:t>）</a:t>
            </a:r>
          </a:p>
          <a:p>
            <a:pPr marL="0" indent="0">
              <a:buNone/>
            </a:pPr>
            <a:r>
              <a:rPr lang="zh-CN" altLang="en-US" sz="1800" dirty="0">
                <a:latin typeface="微软雅黑" panose="020B0503020204020204" pitchFamily="34" charset="-122"/>
                <a:ea typeface="微软雅黑" panose="020B0503020204020204" pitchFamily="34" charset="-122"/>
              </a:rPr>
              <a:t>仓库（</a:t>
            </a:r>
            <a:r>
              <a:rPr lang="en-US" altLang="zh-CN" sz="1800" dirty="0">
                <a:latin typeface="微软雅黑" panose="020B0503020204020204" pitchFamily="34" charset="-122"/>
                <a:ea typeface="微软雅黑" panose="020B0503020204020204" pitchFamily="34" charset="-122"/>
              </a:rPr>
              <a:t>Repository</a:t>
            </a:r>
            <a:r>
              <a:rPr lang="zh-CN" altLang="en-US" sz="1800" dirty="0">
                <a:latin typeface="微软雅黑" panose="020B0503020204020204" pitchFamily="34" charset="-122"/>
                <a:ea typeface="微软雅黑" panose="020B0503020204020204" pitchFamily="34" charset="-122"/>
              </a:rPr>
              <a:t>）是集中存放镜像文件的场所。类似代码仓库。</a:t>
            </a:r>
            <a:endParaRPr lang="en-US" altLang="zh-CN" sz="1800" dirty="0">
              <a:latin typeface="微软雅黑" panose="020B0503020204020204" pitchFamily="34" charset="-122"/>
              <a:ea typeface="微软雅黑" panose="020B0503020204020204" pitchFamily="34" charset="-122"/>
            </a:endParaRPr>
          </a:p>
          <a:p>
            <a:pPr marL="0" indent="0">
              <a:buNone/>
            </a:pP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仓库</a:t>
            </a:r>
            <a:r>
              <a:rPr lang="zh-CN" altLang="en-US" sz="1800" dirty="0">
                <a:latin typeface="微软雅黑" panose="020B0503020204020204" pitchFamily="34" charset="-122"/>
                <a:ea typeface="微软雅黑" panose="020B0503020204020204" pitchFamily="34" charset="-122"/>
              </a:rPr>
              <a:t>分为公开仓库（</a:t>
            </a:r>
            <a:r>
              <a:rPr lang="en-US" altLang="zh-CN" sz="1800" dirty="0">
                <a:latin typeface="微软雅黑" panose="020B0503020204020204" pitchFamily="34" charset="-122"/>
                <a:ea typeface="微软雅黑" panose="020B0503020204020204" pitchFamily="34" charset="-122"/>
              </a:rPr>
              <a:t>Public</a:t>
            </a:r>
            <a:r>
              <a:rPr lang="zh-CN" altLang="en-US" sz="1800" dirty="0">
                <a:latin typeface="微软雅黑" panose="020B0503020204020204" pitchFamily="34" charset="-122"/>
                <a:ea typeface="微软雅黑" panose="020B0503020204020204" pitchFamily="34" charset="-122"/>
              </a:rPr>
              <a:t>）和</a:t>
            </a:r>
            <a:endParaRPr lang="en-US" altLang="zh-CN" sz="1800" dirty="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私有</a:t>
            </a:r>
            <a:r>
              <a:rPr lang="zh-CN" altLang="en-US" sz="1800" dirty="0">
                <a:latin typeface="微软雅黑" panose="020B0503020204020204" pitchFamily="34" charset="-122"/>
                <a:ea typeface="微软雅黑" panose="020B0503020204020204" pitchFamily="34" charset="-122"/>
              </a:rPr>
              <a:t>仓库（</a:t>
            </a:r>
            <a:r>
              <a:rPr lang="en-US" altLang="zh-CN" sz="1800" dirty="0">
                <a:latin typeface="微软雅黑" panose="020B0503020204020204" pitchFamily="34" charset="-122"/>
                <a:ea typeface="微软雅黑" panose="020B0503020204020204" pitchFamily="34" charset="-122"/>
              </a:rPr>
              <a:t>Private</a:t>
            </a:r>
            <a:r>
              <a:rPr lang="zh-CN" altLang="en-US" sz="1800" dirty="0">
                <a:latin typeface="微软雅黑" panose="020B0503020204020204" pitchFamily="34" charset="-122"/>
                <a:ea typeface="微软雅黑" panose="020B0503020204020204" pitchFamily="34" charset="-122"/>
              </a:rPr>
              <a:t>）两种形式。</a:t>
            </a:r>
          </a:p>
          <a:p>
            <a:pPr marL="0" indent="0">
              <a:buNone/>
            </a:pPr>
            <a:endParaRPr lang="en-US" altLang="zh-CN" sz="1800" dirty="0">
              <a:latin typeface="微软雅黑" panose="020B0503020204020204" pitchFamily="34" charset="-122"/>
              <a:ea typeface="微软雅黑" panose="020B0503020204020204" pitchFamily="34" charset="-122"/>
            </a:endParaRPr>
          </a:p>
          <a:p>
            <a:pPr marL="0" indent="0">
              <a:buNone/>
            </a:pPr>
            <a:r>
              <a:rPr lang="zh-CN" altLang="en-US" sz="1800" dirty="0">
                <a:latin typeface="微软雅黑" panose="020B0503020204020204" pitchFamily="34" charset="-122"/>
                <a:ea typeface="微软雅黑" panose="020B0503020204020204" pitchFamily="34" charset="-122"/>
              </a:rPr>
              <a:t>最大的公开仓库是 </a:t>
            </a:r>
            <a:r>
              <a:rPr lang="en-US" altLang="zh-CN" sz="1800" dirty="0">
                <a:latin typeface="微软雅黑" panose="020B0503020204020204" pitchFamily="34" charset="-122"/>
                <a:ea typeface="微软雅黑" panose="020B0503020204020204" pitchFamily="34" charset="-122"/>
                <a:hlinkClick r:id="rId3"/>
              </a:rPr>
              <a:t>Docker Hub</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存放</a:t>
            </a:r>
            <a:r>
              <a:rPr lang="zh-CN" altLang="en-US" sz="1800" dirty="0">
                <a:latin typeface="微软雅黑" panose="020B0503020204020204" pitchFamily="34" charset="-122"/>
                <a:ea typeface="微软雅黑" panose="020B0503020204020204" pitchFamily="34" charset="-122"/>
              </a:rPr>
              <a:t>了数量庞大的镜像供用户下载。</a:t>
            </a:r>
            <a:endParaRPr lang="en-US" altLang="zh-CN" sz="1800" dirty="0">
              <a:latin typeface="微软雅黑" panose="020B0503020204020204" pitchFamily="34" charset="-122"/>
              <a:ea typeface="微软雅黑" panose="020B0503020204020204" pitchFamily="34" charset="-122"/>
            </a:endParaRPr>
          </a:p>
          <a:p>
            <a:pPr marL="0" indent="0">
              <a:buNone/>
            </a:pPr>
            <a:endParaRPr lang="zh-CN" altLang="en-US" sz="1800" dirty="0">
              <a:latin typeface="微软雅黑" panose="020B0503020204020204" pitchFamily="34" charset="-122"/>
              <a:ea typeface="微软雅黑" panose="020B0503020204020204" pitchFamily="34" charset="-122"/>
            </a:endParaRPr>
          </a:p>
          <a:p>
            <a:pPr marL="0" indent="0">
              <a:buNone/>
            </a:pPr>
            <a:r>
              <a:rPr lang="zh-CN" altLang="en-US" sz="1800" dirty="0">
                <a:latin typeface="微软雅黑" panose="020B0503020204020204" pitchFamily="34" charset="-122"/>
                <a:ea typeface="微软雅黑" panose="020B0503020204020204" pitchFamily="34" charset="-122"/>
              </a:rPr>
              <a:t>国内的公开仓库包括 </a:t>
            </a:r>
            <a:r>
              <a:rPr lang="zh-CN" altLang="en-US" sz="1800" dirty="0" smtClean="0">
                <a:latin typeface="微软雅黑" panose="020B0503020204020204" pitchFamily="34" charset="-122"/>
                <a:ea typeface="微软雅黑" panose="020B0503020204020204" pitchFamily="34" charset="-122"/>
              </a:rPr>
              <a:t>阿里云</a:t>
            </a:r>
            <a:r>
              <a:rPr lang="zh-CN" altLang="en-US" sz="1800" dirty="0">
                <a:solidFill>
                  <a:srgbClr val="00B0F0"/>
                </a:solidFill>
                <a:latin typeface="微软雅黑" panose="020B0503020204020204" pitchFamily="34" charset="-122"/>
                <a:ea typeface="微软雅黑" panose="020B0503020204020204" pitchFamily="34" charset="-122"/>
              </a:rPr>
              <a:t> 、</a:t>
            </a:r>
            <a:r>
              <a:rPr lang="zh-CN" altLang="en-US" sz="1800" dirty="0">
                <a:solidFill>
                  <a:srgbClr val="00B0F0"/>
                </a:solidFill>
                <a:latin typeface="微软雅黑" panose="020B0503020204020204" pitchFamily="34" charset="-122"/>
                <a:ea typeface="微软雅黑" panose="020B0503020204020204" pitchFamily="34" charset="-122"/>
                <a:hlinkClick r:id="rId4"/>
              </a:rPr>
              <a:t>网易云</a:t>
            </a:r>
            <a:r>
              <a:rPr lang="zh-CN" altLang="en-US" sz="1800" dirty="0">
                <a:latin typeface="微软雅黑" panose="020B0503020204020204" pitchFamily="34" charset="-122"/>
                <a:ea typeface="微软雅黑" panose="020B0503020204020204" pitchFamily="34" charset="-122"/>
              </a:rPr>
              <a:t> 等，</a:t>
            </a:r>
            <a:endParaRPr lang="en-US" altLang="zh-CN" sz="1800" dirty="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可以</a:t>
            </a:r>
            <a:r>
              <a:rPr lang="zh-CN" altLang="en-US" sz="1800" dirty="0">
                <a:latin typeface="微软雅黑" panose="020B0503020204020204" pitchFamily="34" charset="-122"/>
                <a:ea typeface="微软雅黑" panose="020B0503020204020204" pitchFamily="34" charset="-122"/>
              </a:rPr>
              <a:t>提供大陆用户更稳定快速的访问</a:t>
            </a:r>
            <a:r>
              <a:rPr lang="zh-CN" altLang="en-US" sz="1800" dirty="0" smtClean="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pPr marL="0" indent="0">
              <a:buNone/>
            </a:pP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dirty="0" smtClean="0">
                <a:latin typeface="微软雅黑" panose="020B0503020204020204" pitchFamily="34" charset="-122"/>
                <a:ea typeface="微软雅黑" panose="020B0503020204020204" pitchFamily="34" charset="-122"/>
              </a:rPr>
              <a:t>为了更好的服务于公司，我们搭建了内部私有仓库：</a:t>
            </a:r>
            <a:r>
              <a:rPr lang="en-US" altLang="zh-CN" sz="1800" dirty="0">
                <a:hlinkClick r:id="rId5"/>
              </a:rPr>
              <a:t>https://harbor.sjyt.net/</a:t>
            </a:r>
            <a:endParaRPr lang="zh-CN" altLang="en-US" sz="1800" dirty="0">
              <a:latin typeface="微软雅黑" panose="020B0503020204020204" pitchFamily="34" charset="-122"/>
              <a:ea typeface="微软雅黑" panose="020B0503020204020204" pitchFamily="34" charset="-122"/>
            </a:endParaRPr>
          </a:p>
          <a:p>
            <a:pPr marL="0" indent="0">
              <a:buNone/>
            </a:pPr>
            <a:endParaRPr lang="zh-CN" altLang="en-US" dirty="0" smtClean="0"/>
          </a:p>
        </p:txBody>
      </p:sp>
      <p:pic>
        <p:nvPicPr>
          <p:cNvPr id="6" name="Picture 5" descr="白色大理石"/>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images.techhive.com/images/article/2015/04/container-489933_1280-100580895-primary.id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9806" y="2484044"/>
            <a:ext cx="4438144" cy="275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26300"/>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smtClean="0"/>
              <a:t>五、如何创建/获得Docker Image</a:t>
            </a:r>
          </a:p>
        </p:txBody>
      </p:sp>
      <p:sp>
        <p:nvSpPr>
          <p:cNvPr id="16387" name="Rectangle 3"/>
          <p:cNvSpPr>
            <a:spLocks noGrp="1" noChangeArrowheads="1"/>
          </p:cNvSpPr>
          <p:nvPr>
            <p:ph type="body" idx="1"/>
          </p:nvPr>
        </p:nvSpPr>
        <p:spPr>
          <a:xfrm>
            <a:off x="232923" y="1336675"/>
            <a:ext cx="8218487" cy="4664075"/>
          </a:xfrm>
        </p:spPr>
        <p:txBody>
          <a:bodyPr/>
          <a:lstStyle/>
          <a:p>
            <a:r>
              <a:rPr lang="zh-CN" altLang="en-US" dirty="0" smtClean="0"/>
              <a:t>5.1、通过网络</a:t>
            </a:r>
            <a:r>
              <a:rPr lang="zh-CN" altLang="en-US" dirty="0" smtClean="0"/>
              <a:t>获取</a:t>
            </a:r>
            <a:endParaRPr lang="en-US" altLang="zh-CN" dirty="0" smtClean="0"/>
          </a:p>
          <a:p>
            <a:pPr marL="0" indent="0">
              <a:buNone/>
            </a:pPr>
            <a:r>
              <a:rPr lang="en-US" altLang="zh-CN" sz="1800" dirty="0" smtClean="0">
                <a:latin typeface="+mn-ea"/>
              </a:rPr>
              <a:t>Docker images</a:t>
            </a:r>
          </a:p>
          <a:p>
            <a:pPr marL="0" indent="0">
              <a:buNone/>
            </a:pPr>
            <a:r>
              <a:rPr lang="en-US" altLang="zh-CN" sz="1800" dirty="0" smtClean="0">
                <a:latin typeface="+mn-ea"/>
              </a:rPr>
              <a:t>Docker pull centos</a:t>
            </a:r>
          </a:p>
          <a:p>
            <a:pPr marL="0" indent="0">
              <a:buNone/>
            </a:pPr>
            <a:r>
              <a:rPr lang="en-US" altLang="zh-CN" sz="1800" dirty="0" smtClean="0">
                <a:latin typeface="+mn-ea"/>
              </a:rPr>
              <a:t>Docker search </a:t>
            </a:r>
            <a:r>
              <a:rPr lang="en-US" altLang="zh-CN" sz="1800" dirty="0" err="1" smtClean="0">
                <a:latin typeface="+mn-ea"/>
              </a:rPr>
              <a:t>nginx</a:t>
            </a:r>
            <a:endParaRPr lang="zh-CN" altLang="en-US" sz="1800" dirty="0" smtClean="0">
              <a:latin typeface="+mn-ea"/>
            </a:endParaRPr>
          </a:p>
          <a:p>
            <a:r>
              <a:rPr lang="zh-CN" altLang="en-US" dirty="0" smtClean="0"/>
              <a:t>5.2</a:t>
            </a:r>
            <a:r>
              <a:rPr lang="zh-CN" altLang="en-US" dirty="0" smtClean="0"/>
              <a:t>、创建自己的</a:t>
            </a:r>
            <a:r>
              <a:rPr lang="en-US" altLang="zh-CN" dirty="0" smtClean="0"/>
              <a:t>images</a:t>
            </a:r>
            <a:r>
              <a:rPr lang="zh-CN" altLang="en-US" dirty="0" smtClean="0"/>
              <a:t/>
            </a:r>
            <a:br>
              <a:rPr lang="zh-CN" altLang="en-US" dirty="0" smtClean="0"/>
            </a:br>
            <a:r>
              <a:rPr lang="zh-CN" altLang="en-US" sz="1800" dirty="0" smtClean="0"/>
              <a:t>如果没有合适的，这个时候我们可以通过编写Dockerfile文件，然后通过 docker build命令来创建自己image。</a:t>
            </a:r>
          </a:p>
        </p:txBody>
      </p:sp>
      <p:sp>
        <p:nvSpPr>
          <p:cNvPr id="5" name="圆角矩形 12"/>
          <p:cNvSpPr>
            <a:spLocks noChangeArrowheads="1"/>
          </p:cNvSpPr>
          <p:nvPr/>
        </p:nvSpPr>
        <p:spPr bwMode="auto">
          <a:xfrm>
            <a:off x="6500788" y="4071938"/>
            <a:ext cx="1071563" cy="357187"/>
          </a:xfrm>
          <a:prstGeom prst="roundRect">
            <a:avLst>
              <a:gd name="adj" fmla="val 16667"/>
            </a:avLst>
          </a:prstGeom>
          <a:solidFill>
            <a:srgbClr val="FF99CC"/>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b="1">
                <a:solidFill>
                  <a:schemeClr val="bg1"/>
                </a:solidFill>
                <a:latin typeface="Times New Roman" panose="02020603050405020304" pitchFamily="18" charset="0"/>
                <a:ea typeface="华文细黑" panose="02010600040101010101" pitchFamily="2" charset="-122"/>
              </a:rPr>
              <a:t>PULL</a:t>
            </a:r>
            <a:endParaRPr kumimoji="1" lang="zh-CN" altLang="en-US" b="1">
              <a:solidFill>
                <a:schemeClr val="bg1"/>
              </a:solidFill>
              <a:latin typeface="Times New Roman" panose="02020603050405020304" pitchFamily="18" charset="0"/>
              <a:ea typeface="华文细黑" panose="02010600040101010101" pitchFamily="2" charset="-122"/>
            </a:endParaRPr>
          </a:p>
        </p:txBody>
      </p:sp>
      <p:sp>
        <p:nvSpPr>
          <p:cNvPr id="6" name="圆角矩形 13"/>
          <p:cNvSpPr>
            <a:spLocks noChangeArrowheads="1"/>
          </p:cNvSpPr>
          <p:nvPr/>
        </p:nvSpPr>
        <p:spPr bwMode="auto">
          <a:xfrm>
            <a:off x="6500788" y="4572000"/>
            <a:ext cx="1071563" cy="357188"/>
          </a:xfrm>
          <a:prstGeom prst="roundRect">
            <a:avLst>
              <a:gd name="adj" fmla="val 16667"/>
            </a:avLst>
          </a:prstGeom>
          <a:solidFill>
            <a:srgbClr val="FF99CC"/>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b="1">
                <a:solidFill>
                  <a:schemeClr val="bg1"/>
                </a:solidFill>
                <a:latin typeface="Times New Roman" panose="02020603050405020304" pitchFamily="18" charset="0"/>
                <a:ea typeface="华文细黑" panose="02010600040101010101" pitchFamily="2" charset="-122"/>
              </a:rPr>
              <a:t>RUN</a:t>
            </a:r>
            <a:endParaRPr kumimoji="1" lang="zh-CN" altLang="en-US" b="1">
              <a:solidFill>
                <a:schemeClr val="bg1"/>
              </a:solidFill>
              <a:latin typeface="Times New Roman" panose="02020603050405020304" pitchFamily="18" charset="0"/>
              <a:ea typeface="华文细黑" panose="02010600040101010101" pitchFamily="2" charset="-122"/>
            </a:endParaRPr>
          </a:p>
        </p:txBody>
      </p:sp>
      <p:sp>
        <p:nvSpPr>
          <p:cNvPr id="7" name="圆角矩形 6"/>
          <p:cNvSpPr/>
          <p:nvPr/>
        </p:nvSpPr>
        <p:spPr bwMode="auto">
          <a:xfrm>
            <a:off x="6215051" y="5072074"/>
            <a:ext cx="1643074" cy="357190"/>
          </a:xfrm>
          <a:prstGeom prst="roundRect">
            <a:avLst/>
          </a:prstGeom>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wrap="none" lIns="90000" tIns="46800" rIns="90000" bIns="46800" anchor="ctr"/>
          <a:lstStyle/>
          <a:p>
            <a:pPr eaLnBrk="0" hangingPunct="0">
              <a:defRPr/>
            </a:pPr>
            <a:r>
              <a:rPr kumimoji="1" lang="en-US" altLang="zh-CN" b="1" dirty="0">
                <a:solidFill>
                  <a:schemeClr val="bg1"/>
                </a:solidFill>
                <a:latin typeface="Times New Roman" pitchFamily="18" charset="0"/>
              </a:rPr>
              <a:t>OPERATIONS</a:t>
            </a:r>
            <a:endParaRPr kumimoji="1" lang="zh-CN" altLang="en-US" b="1" dirty="0">
              <a:solidFill>
                <a:schemeClr val="bg1"/>
              </a:solidFill>
              <a:latin typeface="Times New Roman" pitchFamily="18" charset="0"/>
            </a:endParaRPr>
          </a:p>
        </p:txBody>
      </p:sp>
      <p:sp>
        <p:nvSpPr>
          <p:cNvPr id="8" name="圆角矩形 15"/>
          <p:cNvSpPr>
            <a:spLocks noChangeArrowheads="1"/>
          </p:cNvSpPr>
          <p:nvPr/>
        </p:nvSpPr>
        <p:spPr bwMode="auto">
          <a:xfrm>
            <a:off x="6429351" y="5572125"/>
            <a:ext cx="1214437" cy="357188"/>
          </a:xfrm>
          <a:prstGeom prst="roundRect">
            <a:avLst>
              <a:gd name="adj" fmla="val 16667"/>
            </a:avLst>
          </a:prstGeom>
          <a:solidFill>
            <a:srgbClr val="FF99CC"/>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b="1" dirty="0">
                <a:solidFill>
                  <a:schemeClr val="bg1"/>
                </a:solidFill>
                <a:latin typeface="Times New Roman" panose="02020603050405020304" pitchFamily="18" charset="0"/>
                <a:ea typeface="华文细黑" panose="02010600040101010101" pitchFamily="2" charset="-122"/>
              </a:rPr>
              <a:t>COMMIT</a:t>
            </a:r>
            <a:endParaRPr kumimoji="1" lang="zh-CN" altLang="en-US" b="1" dirty="0">
              <a:solidFill>
                <a:schemeClr val="bg1"/>
              </a:solidFill>
              <a:latin typeface="Times New Roman" panose="02020603050405020304" pitchFamily="18" charset="0"/>
              <a:ea typeface="华文细黑" panose="02010600040101010101" pitchFamily="2" charset="-122"/>
            </a:endParaRPr>
          </a:p>
        </p:txBody>
      </p:sp>
      <p:sp>
        <p:nvSpPr>
          <p:cNvPr id="9" name="圆角矩形 16"/>
          <p:cNvSpPr>
            <a:spLocks noChangeArrowheads="1"/>
          </p:cNvSpPr>
          <p:nvPr/>
        </p:nvSpPr>
        <p:spPr bwMode="auto">
          <a:xfrm>
            <a:off x="6500788" y="6072188"/>
            <a:ext cx="1071563" cy="357187"/>
          </a:xfrm>
          <a:prstGeom prst="roundRect">
            <a:avLst>
              <a:gd name="adj" fmla="val 16667"/>
            </a:avLst>
          </a:prstGeom>
          <a:solidFill>
            <a:srgbClr val="FF99CC"/>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b="1" dirty="0">
                <a:solidFill>
                  <a:schemeClr val="bg1"/>
                </a:solidFill>
                <a:latin typeface="Times New Roman" panose="02020603050405020304" pitchFamily="18" charset="0"/>
                <a:ea typeface="华文细黑" panose="02010600040101010101" pitchFamily="2" charset="-122"/>
              </a:rPr>
              <a:t>PUSH</a:t>
            </a:r>
            <a:endParaRPr kumimoji="1" lang="zh-CN" altLang="en-US" b="1" dirty="0">
              <a:solidFill>
                <a:schemeClr val="bg1"/>
              </a:solidFill>
              <a:latin typeface="Times New Roman" panose="02020603050405020304" pitchFamily="18" charset="0"/>
              <a:ea typeface="华文细黑" panose="02010600040101010101" pitchFamily="2" charset="-122"/>
            </a:endParaRPr>
          </a:p>
        </p:txBody>
      </p:sp>
      <p:sp>
        <p:nvSpPr>
          <p:cNvPr id="10" name="下箭头 17"/>
          <p:cNvSpPr>
            <a:spLocks noChangeArrowheads="1"/>
          </p:cNvSpPr>
          <p:nvPr/>
        </p:nvSpPr>
        <p:spPr bwMode="auto">
          <a:xfrm>
            <a:off x="6929413" y="4429125"/>
            <a:ext cx="142875" cy="142875"/>
          </a:xfrm>
          <a:prstGeom prst="downArrow">
            <a:avLst>
              <a:gd name="adj1" fmla="val 50000"/>
              <a:gd name="adj2" fmla="val 50000"/>
            </a:avLst>
          </a:prstGeom>
          <a:solidFill>
            <a:srgbClr val="FF99CC"/>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kumimoji="1" lang="zh-CN" altLang="en-US" b="1">
              <a:solidFill>
                <a:schemeClr val="bg1"/>
              </a:solidFill>
              <a:latin typeface="Times New Roman" panose="02020603050405020304" pitchFamily="18" charset="0"/>
              <a:ea typeface="华文细黑" panose="02010600040101010101" pitchFamily="2" charset="-122"/>
            </a:endParaRPr>
          </a:p>
        </p:txBody>
      </p:sp>
      <p:sp>
        <p:nvSpPr>
          <p:cNvPr id="11" name="下箭头 19"/>
          <p:cNvSpPr>
            <a:spLocks noChangeArrowheads="1"/>
          </p:cNvSpPr>
          <p:nvPr/>
        </p:nvSpPr>
        <p:spPr bwMode="auto">
          <a:xfrm>
            <a:off x="6929413" y="4929188"/>
            <a:ext cx="142875" cy="142875"/>
          </a:xfrm>
          <a:prstGeom prst="downArrow">
            <a:avLst>
              <a:gd name="adj1" fmla="val 50000"/>
              <a:gd name="adj2" fmla="val 50000"/>
            </a:avLst>
          </a:prstGeom>
          <a:solidFill>
            <a:srgbClr val="FF99CC"/>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kumimoji="1" lang="zh-CN" altLang="en-US" b="1">
              <a:solidFill>
                <a:schemeClr val="bg1"/>
              </a:solidFill>
              <a:latin typeface="Times New Roman" panose="02020603050405020304" pitchFamily="18" charset="0"/>
              <a:ea typeface="华文细黑" panose="02010600040101010101" pitchFamily="2" charset="-122"/>
            </a:endParaRPr>
          </a:p>
        </p:txBody>
      </p:sp>
      <p:sp>
        <p:nvSpPr>
          <p:cNvPr id="12" name="下箭头 20"/>
          <p:cNvSpPr>
            <a:spLocks noChangeArrowheads="1"/>
          </p:cNvSpPr>
          <p:nvPr/>
        </p:nvSpPr>
        <p:spPr bwMode="auto">
          <a:xfrm>
            <a:off x="6929413" y="5429250"/>
            <a:ext cx="142875" cy="142875"/>
          </a:xfrm>
          <a:prstGeom prst="downArrow">
            <a:avLst>
              <a:gd name="adj1" fmla="val 50000"/>
              <a:gd name="adj2" fmla="val 50000"/>
            </a:avLst>
          </a:prstGeom>
          <a:solidFill>
            <a:srgbClr val="FF99CC"/>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kumimoji="1" lang="zh-CN" altLang="en-US" b="1">
              <a:solidFill>
                <a:schemeClr val="bg1"/>
              </a:solidFill>
              <a:latin typeface="Times New Roman" panose="02020603050405020304" pitchFamily="18" charset="0"/>
              <a:ea typeface="华文细黑" panose="02010600040101010101" pitchFamily="2" charset="-122"/>
            </a:endParaRPr>
          </a:p>
        </p:txBody>
      </p:sp>
      <p:sp>
        <p:nvSpPr>
          <p:cNvPr id="13" name="下箭头 21"/>
          <p:cNvSpPr>
            <a:spLocks noChangeArrowheads="1"/>
          </p:cNvSpPr>
          <p:nvPr/>
        </p:nvSpPr>
        <p:spPr bwMode="auto">
          <a:xfrm>
            <a:off x="6929413" y="5929313"/>
            <a:ext cx="142875" cy="142875"/>
          </a:xfrm>
          <a:prstGeom prst="downArrow">
            <a:avLst>
              <a:gd name="adj1" fmla="val 50000"/>
              <a:gd name="adj2" fmla="val 50000"/>
            </a:avLst>
          </a:prstGeom>
          <a:solidFill>
            <a:srgbClr val="FF99CC"/>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kumimoji="1" lang="zh-CN" altLang="en-US" b="1">
              <a:solidFill>
                <a:schemeClr val="bg1"/>
              </a:solidFill>
              <a:latin typeface="Times New Roman" panose="02020603050405020304" pitchFamily="18" charset="0"/>
              <a:ea typeface="华文细黑" panose="02010600040101010101" pitchFamily="2" charset="-122"/>
            </a:endParaRPr>
          </a:p>
        </p:txBody>
      </p:sp>
      <p:pic>
        <p:nvPicPr>
          <p:cNvPr id="2" name="图片 1"/>
          <p:cNvPicPr>
            <a:picLocks noChangeAspect="1"/>
          </p:cNvPicPr>
          <p:nvPr/>
        </p:nvPicPr>
        <p:blipFill>
          <a:blip r:embed="rId3"/>
          <a:stretch>
            <a:fillRect/>
          </a:stretch>
        </p:blipFill>
        <p:spPr>
          <a:xfrm>
            <a:off x="914856" y="4071938"/>
            <a:ext cx="3657143" cy="2476190"/>
          </a:xfrm>
          <a:prstGeom prst="rect">
            <a:avLst/>
          </a:prstGeom>
        </p:spPr>
      </p:pic>
      <p:pic>
        <p:nvPicPr>
          <p:cNvPr id="15" name="Picture 5" descr="白色大理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t>六、Dockerfile简介</a:t>
            </a:r>
          </a:p>
        </p:txBody>
      </p:sp>
      <p:sp>
        <p:nvSpPr>
          <p:cNvPr id="18435" name="Rectangle 3"/>
          <p:cNvSpPr>
            <a:spLocks noGrp="1" noChangeArrowheads="1"/>
          </p:cNvSpPr>
          <p:nvPr>
            <p:ph type="body" sz="half" idx="1"/>
          </p:nvPr>
        </p:nvSpPr>
        <p:spPr>
          <a:xfrm>
            <a:off x="469900" y="1592263"/>
            <a:ext cx="8435975" cy="4525962"/>
          </a:xfrm>
        </p:spPr>
        <p:txBody>
          <a:bodyPr/>
          <a:lstStyle/>
          <a:p>
            <a:r>
              <a:rPr lang="zh-CN" altLang="en-US" dirty="0" smtClean="0">
                <a:sym typeface="Arial" panose="020B0604020202020204" pitchFamily="34" charset="0"/>
              </a:rPr>
              <a:t>详细请</a:t>
            </a:r>
            <a:r>
              <a:rPr lang="zh-CN" altLang="en-US" dirty="0" smtClean="0">
                <a:sym typeface="Arial" panose="020B0604020202020204" pitchFamily="34" charset="0"/>
              </a:rPr>
              <a:t>参考</a:t>
            </a:r>
            <a:endParaRPr lang="en-US" altLang="zh-CN" sz="1800" dirty="0">
              <a:sym typeface="Arial" panose="020B0604020202020204" pitchFamily="34" charset="0"/>
            </a:endParaRPr>
          </a:p>
          <a:p>
            <a:r>
              <a:rPr lang="en-US" altLang="zh-CN" sz="1800" dirty="0" smtClean="0">
                <a:hlinkClick r:id="rId3"/>
              </a:rPr>
              <a:t>https</a:t>
            </a:r>
            <a:r>
              <a:rPr lang="en-US" altLang="zh-CN" sz="1800" dirty="0">
                <a:hlinkClick r:id="rId3"/>
              </a:rPr>
              <a:t>://docs.docker.com/engine/reference/builder</a:t>
            </a:r>
            <a:r>
              <a:rPr lang="en-US" altLang="zh-CN" sz="1800" dirty="0">
                <a:hlinkClick r:id="rId3"/>
              </a:rPr>
              <a:t>/</a:t>
            </a:r>
            <a:endParaRPr lang="en-US" altLang="zh-CN" sz="1800" dirty="0"/>
          </a:p>
          <a:p>
            <a:r>
              <a:rPr lang="en-US" altLang="zh-CN" sz="1800" dirty="0">
                <a:hlinkClick r:id="rId4"/>
              </a:rPr>
              <a:t>http</a:t>
            </a:r>
            <a:r>
              <a:rPr lang="en-US" altLang="zh-CN" sz="1800" dirty="0">
                <a:hlinkClick r:id="rId4"/>
              </a:rPr>
              <a:t>://192.168.8.66:8090/pages/viewpage.action?pageId=12415895</a:t>
            </a:r>
            <a:endParaRPr lang="en-US" altLang="zh-CN" sz="1800" dirty="0"/>
          </a:p>
          <a:p>
            <a:r>
              <a:rPr lang="zh-CN" altLang="en-US" dirty="0" smtClean="0">
                <a:sym typeface="Arial" panose="020B0604020202020204" pitchFamily="34" charset="0"/>
              </a:rPr>
              <a:t>基本</a:t>
            </a:r>
            <a:r>
              <a:rPr lang="zh-CN" altLang="en-US" dirty="0" smtClean="0">
                <a:sym typeface="Arial" panose="020B0604020202020204" pitchFamily="34" charset="0"/>
              </a:rPr>
              <a:t>指令（比较重要的指令）</a:t>
            </a:r>
          </a:p>
          <a:p>
            <a:pPr>
              <a:buFont typeface="Wingdings" panose="05000000000000000000" pitchFamily="2" charset="2"/>
              <a:buNone/>
            </a:pPr>
            <a:r>
              <a:rPr lang="zh-CN" altLang="en-US" sz="1800" dirty="0" smtClean="0"/>
              <a:t>	FROM RUN ADD CMD/ENTRYPOINT USER EXPOSE</a:t>
            </a:r>
          </a:p>
          <a:p>
            <a:r>
              <a:rPr lang="zh-CN" altLang="en-US" dirty="0" smtClean="0">
                <a:sym typeface="Arial" panose="020B0604020202020204" pitchFamily="34" charset="0"/>
              </a:rPr>
              <a:t>样例</a:t>
            </a:r>
          </a:p>
          <a:p>
            <a:r>
              <a:rPr lang="zh-CN" altLang="en-US" dirty="0" smtClean="0">
                <a:sym typeface="Arial" panose="020B0604020202020204" pitchFamily="34" charset="0"/>
              </a:rPr>
              <a:t>生成Image</a:t>
            </a:r>
            <a:br>
              <a:rPr lang="zh-CN" altLang="en-US" dirty="0" smtClean="0">
                <a:sym typeface="Arial" panose="020B0604020202020204" pitchFamily="34" charset="0"/>
              </a:rPr>
            </a:br>
            <a:r>
              <a:rPr lang="zh-CN" altLang="en-US" sz="1800" dirty="0" smtClean="0">
                <a:sym typeface="Arial" panose="020B0604020202020204" pitchFamily="34" charset="0"/>
              </a:rPr>
              <a:t>docker build -t </a:t>
            </a:r>
            <a:r>
              <a:rPr lang="en-US" altLang="zh-CN" sz="1800" dirty="0" err="1" smtClean="0">
                <a:sym typeface="Arial" panose="020B0604020202020204" pitchFamily="34" charset="0"/>
              </a:rPr>
              <a:t>nginx</a:t>
            </a:r>
            <a:r>
              <a:rPr lang="zh-CN" altLang="en-US" sz="1800" dirty="0" smtClean="0">
                <a:sym typeface="Arial" panose="020B0604020202020204" pitchFamily="34" charset="0"/>
              </a:rPr>
              <a:t>server </a:t>
            </a:r>
            <a:r>
              <a:rPr lang="zh-CN" altLang="en-US" sz="1800" dirty="0" smtClean="0">
                <a:sym typeface="Arial" panose="020B0604020202020204" pitchFamily="34" charset="0"/>
              </a:rPr>
              <a:t>.</a:t>
            </a:r>
            <a:r>
              <a:rPr lang="zh-CN" altLang="en-US" sz="1800" dirty="0" smtClean="0"/>
              <a:t/>
            </a:r>
            <a:br>
              <a:rPr lang="zh-CN" altLang="en-US" sz="1800" dirty="0" smtClean="0"/>
            </a:br>
            <a:endParaRPr lang="zh-CN" altLang="en-US" sz="1800" dirty="0" smtClean="0"/>
          </a:p>
        </p:txBody>
      </p:sp>
      <p:pic>
        <p:nvPicPr>
          <p:cNvPr id="3" name="图片 2"/>
          <p:cNvPicPr>
            <a:picLocks noChangeAspect="1"/>
          </p:cNvPicPr>
          <p:nvPr/>
        </p:nvPicPr>
        <p:blipFill>
          <a:blip r:embed="rId5"/>
          <a:stretch>
            <a:fillRect/>
          </a:stretch>
        </p:blipFill>
        <p:spPr>
          <a:xfrm>
            <a:off x="3974470" y="3708657"/>
            <a:ext cx="5107053" cy="2890581"/>
          </a:xfrm>
          <a:prstGeom prst="rect">
            <a:avLst/>
          </a:prstGeom>
        </p:spPr>
      </p:pic>
      <p:pic>
        <p:nvPicPr>
          <p:cNvPr id="10" name="Picture 5" descr="白色大理石"/>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dirty="0" smtClean="0"/>
              <a:t>七、生成，</a:t>
            </a:r>
            <a:r>
              <a:rPr lang="zh-CN" altLang="en-US" dirty="0" smtClean="0"/>
              <a:t>使用</a:t>
            </a:r>
            <a:r>
              <a:rPr lang="zh-CN" altLang="en-US" dirty="0"/>
              <a:t>容器</a:t>
            </a:r>
            <a:r>
              <a:rPr lang="zh-CN" altLang="en-US" dirty="0" smtClean="0"/>
              <a:t>Container</a:t>
            </a:r>
            <a:endParaRPr lang="zh-CN" altLang="en-US" dirty="0" smtClean="0"/>
          </a:p>
        </p:txBody>
      </p:sp>
      <p:sp>
        <p:nvSpPr>
          <p:cNvPr id="20483" name="Rectangle 3"/>
          <p:cNvSpPr>
            <a:spLocks noGrp="1" noChangeArrowheads="1"/>
          </p:cNvSpPr>
          <p:nvPr>
            <p:ph type="body" idx="1"/>
          </p:nvPr>
        </p:nvSpPr>
        <p:spPr/>
        <p:txBody>
          <a:bodyPr/>
          <a:lstStyle/>
          <a:p>
            <a:r>
              <a:rPr lang="zh-CN" altLang="en-US" sz="1800" dirty="0" smtClean="0"/>
              <a:t>如果把Image比作Java中的类（Class），那Container就是Java中的对象（Object）了，真正做实事的就是Container</a:t>
            </a:r>
            <a:br>
              <a:rPr lang="zh-CN" altLang="en-US" sz="1800" dirty="0" smtClean="0"/>
            </a:br>
            <a:r>
              <a:rPr lang="zh-CN" altLang="en-US" sz="1800" dirty="0" smtClean="0"/>
              <a:t>在Docker中，只要使用docker run运行一个image，就会生成一个container（没错，每次运行都生成一个新的container），所以一般都是运行一次后，记录ContainerID，然后在需要开始或者停止的时候使用docker start/stop命令来启动或者</a:t>
            </a:r>
            <a:r>
              <a:rPr lang="zh-CN" altLang="en-US" sz="1800" dirty="0" smtClean="0"/>
              <a:t>停止</a:t>
            </a:r>
            <a:endParaRPr lang="en-US" altLang="zh-CN" sz="1800" dirty="0" smtClean="0"/>
          </a:p>
          <a:p>
            <a:pPr marL="0" indent="0">
              <a:buNone/>
            </a:pPr>
            <a:endParaRPr lang="zh-CN" altLang="en-US" sz="1800" dirty="0" smtClean="0"/>
          </a:p>
        </p:txBody>
      </p:sp>
      <p:pic>
        <p:nvPicPr>
          <p:cNvPr id="4"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smtClean="0"/>
              <a:t>八、现状和建议</a:t>
            </a:r>
          </a:p>
        </p:txBody>
      </p:sp>
      <p:sp>
        <p:nvSpPr>
          <p:cNvPr id="22531" name="Rectangle 3"/>
          <p:cNvSpPr>
            <a:spLocks noGrp="1" noChangeArrowheads="1"/>
          </p:cNvSpPr>
          <p:nvPr>
            <p:ph type="body" idx="1"/>
          </p:nvPr>
        </p:nvSpPr>
        <p:spPr/>
        <p:txBody>
          <a:bodyPr/>
          <a:lstStyle/>
          <a:p>
            <a:pPr>
              <a:lnSpc>
                <a:spcPct val="90000"/>
              </a:lnSpc>
            </a:pPr>
            <a:r>
              <a:rPr lang="zh-CN" altLang="en-US" sz="1800" dirty="0" smtClean="0"/>
              <a:t>公司</a:t>
            </a:r>
            <a:r>
              <a:rPr lang="zh-CN" altLang="en-US" sz="1800" dirty="0" smtClean="0"/>
              <a:t>内部目前只有技术一部项目完全使用</a:t>
            </a:r>
            <a:r>
              <a:rPr lang="en-US" altLang="zh-CN" sz="1800" dirty="0" err="1" smtClean="0"/>
              <a:t>docker</a:t>
            </a:r>
            <a:r>
              <a:rPr lang="zh-CN" altLang="en-US" sz="1800" dirty="0" smtClean="0"/>
              <a:t>化，捕鱼项目组正在尝试使用</a:t>
            </a:r>
            <a:r>
              <a:rPr lang="en-US" altLang="zh-CN" sz="1800" dirty="0" err="1" smtClean="0"/>
              <a:t>docker</a:t>
            </a:r>
            <a:r>
              <a:rPr lang="zh-CN" altLang="en-US" sz="1800" dirty="0" smtClean="0"/>
              <a:t>。其他项目暂未开始使用</a:t>
            </a:r>
            <a:r>
              <a:rPr lang="en-US" altLang="zh-CN" sz="1800" dirty="0" err="1" smtClean="0"/>
              <a:t>docker</a:t>
            </a:r>
            <a:r>
              <a:rPr lang="zh-CN" altLang="en-US" sz="1800" dirty="0" smtClean="0"/>
              <a:t>，这在一定程度上影响了整个团队的开发效率</a:t>
            </a:r>
            <a:endParaRPr lang="en-US" altLang="zh-CN" sz="1800" dirty="0" smtClean="0"/>
          </a:p>
          <a:p>
            <a:pPr>
              <a:lnSpc>
                <a:spcPct val="90000"/>
              </a:lnSpc>
            </a:pPr>
            <a:endParaRPr lang="zh-CN" altLang="en-US" sz="1800" dirty="0" smtClean="0"/>
          </a:p>
          <a:p>
            <a:pPr>
              <a:lnSpc>
                <a:spcPct val="90000"/>
              </a:lnSpc>
            </a:pPr>
            <a:r>
              <a:rPr lang="zh-CN" altLang="en-US" sz="1800" dirty="0" smtClean="0"/>
              <a:t>如果构建新的image和container，需要系统地学习docker的</a:t>
            </a:r>
            <a:r>
              <a:rPr lang="zh-CN" altLang="en-US" sz="1800" dirty="0" smtClean="0"/>
              <a:t>使用（这个其实很简单）</a:t>
            </a:r>
            <a:endParaRPr lang="zh-CN" altLang="en-US" sz="1800" dirty="0" smtClean="0"/>
          </a:p>
          <a:p>
            <a:pPr>
              <a:lnSpc>
                <a:spcPct val="90000"/>
              </a:lnSpc>
            </a:pPr>
            <a:endParaRPr lang="zh-CN" altLang="en-US" sz="1800" dirty="0" smtClean="0"/>
          </a:p>
          <a:p>
            <a:pPr>
              <a:lnSpc>
                <a:spcPct val="90000"/>
              </a:lnSpc>
            </a:pPr>
            <a:r>
              <a:rPr lang="zh-CN" altLang="en-US" sz="1800" dirty="0" smtClean="0"/>
              <a:t>可以</a:t>
            </a:r>
            <a:r>
              <a:rPr lang="zh-CN" altLang="en-US" sz="1800" dirty="0" smtClean="0"/>
              <a:t>参考docker的源代码，能更深入了解docker是怎样整合其他工具和技术</a:t>
            </a:r>
            <a:r>
              <a:rPr lang="zh-CN" altLang="en-US" sz="1800" dirty="0" smtClean="0"/>
              <a:t>的。</a:t>
            </a:r>
            <a:endParaRPr lang="zh-CN" altLang="en-US" sz="1800" dirty="0" smtClean="0"/>
          </a:p>
          <a:p>
            <a:pPr>
              <a:lnSpc>
                <a:spcPct val="90000"/>
              </a:lnSpc>
            </a:pPr>
            <a:endParaRPr lang="zh-CN" altLang="en-US" dirty="0" smtClean="0"/>
          </a:p>
        </p:txBody>
      </p:sp>
      <p:pic>
        <p:nvPicPr>
          <p:cNvPr id="4"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6" y="365125"/>
            <a:ext cx="5862637" cy="355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25" y="4191000"/>
            <a:ext cx="7380288" cy="242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077362" y="1501067"/>
            <a:ext cx="7158132" cy="5356933"/>
          </a:xfrm>
          <a:prstGeom prst="rect">
            <a:avLst/>
          </a:prstGeom>
        </p:spPr>
      </p:pic>
      <p:sp>
        <p:nvSpPr>
          <p:cNvPr id="10243" name="Rectangle 3"/>
          <p:cNvSpPr>
            <a:spLocks noGrp="1" noChangeArrowheads="1"/>
          </p:cNvSpPr>
          <p:nvPr>
            <p:ph type="title"/>
          </p:nvPr>
        </p:nvSpPr>
        <p:spPr/>
        <p:txBody>
          <a:bodyPr/>
          <a:lstStyle/>
          <a:p>
            <a:r>
              <a:rPr lang="zh-CN" altLang="en-US" dirty="0" smtClean="0"/>
              <a:t>九、</a:t>
            </a:r>
            <a:r>
              <a:rPr lang="en-US" altLang="zh-CN" dirty="0" err="1" smtClean="0"/>
              <a:t>docker</a:t>
            </a:r>
            <a:r>
              <a:rPr lang="zh-CN" altLang="en-US" dirty="0" smtClean="0"/>
              <a:t>的生态系统</a:t>
            </a:r>
            <a:endParaRPr lang="zh-CN" altLang="zh-CN" dirty="0" smtClean="0"/>
          </a:p>
        </p:txBody>
      </p:sp>
      <p:pic>
        <p:nvPicPr>
          <p:cNvPr id="4" name="Picture 5" descr="白色大理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167015"/>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036763" y="2346325"/>
            <a:ext cx="5026025"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800" b="1"/>
              <a:t>谢谢大家</a:t>
            </a:r>
          </a:p>
          <a:p>
            <a:pPr eaLnBrk="1" hangingPunct="1"/>
            <a:endParaRPr lang="zh-CN" altLang="en-US" sz="7200" b="1"/>
          </a:p>
        </p:txBody>
      </p:sp>
      <p:pic>
        <p:nvPicPr>
          <p:cNvPr id="3" name="Picture 5" descr="白色大理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smtClean="0"/>
              <a:t>一、什么是Docker？</a:t>
            </a:r>
          </a:p>
        </p:txBody>
      </p:sp>
      <p:sp>
        <p:nvSpPr>
          <p:cNvPr id="6147" name="Rectangle 3"/>
          <p:cNvSpPr>
            <a:spLocks noGrp="1" noChangeArrowheads="1"/>
          </p:cNvSpPr>
          <p:nvPr>
            <p:ph type="body" idx="1"/>
          </p:nvPr>
        </p:nvSpPr>
        <p:spPr/>
        <p:txBody>
          <a:bodyPr/>
          <a:lstStyle/>
          <a:p>
            <a:r>
              <a:rPr lang="zh-CN" altLang="en-US" dirty="0" smtClean="0"/>
              <a:t>Docker 是一个开源的应用容器引擎，让开发者可以打包他们的应用以及依赖包到一个可移植的容器中，然后发布到任何流行的 Linux 机器上，也可以实现虚拟化。容器是完全使用沙箱机制，相互之间不会有任何接口（类似 iPhone 的 app）。几乎没有性能开销,可以很容易地在机器和数据中心中运行。最重要的是,他们不依赖于任何语言、框架或包装系统。</a:t>
            </a:r>
          </a:p>
        </p:txBody>
      </p:sp>
      <p:pic>
        <p:nvPicPr>
          <p:cNvPr id="4"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img2018.cnblogs.com/blog/1453917/201907/1453917-20190711125446602-5186975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2832" y="3959882"/>
            <a:ext cx="5178582" cy="2548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smtClean="0"/>
              <a:t>二、为什么要用Docker？</a:t>
            </a:r>
          </a:p>
        </p:txBody>
      </p:sp>
      <p:sp>
        <p:nvSpPr>
          <p:cNvPr id="8195" name="Rectangle 3"/>
          <p:cNvSpPr>
            <a:spLocks noGrp="1" noChangeArrowheads="1"/>
          </p:cNvSpPr>
          <p:nvPr>
            <p:ph type="body" idx="1"/>
          </p:nvPr>
        </p:nvSpPr>
        <p:spPr/>
        <p:txBody>
          <a:bodyPr/>
          <a:lstStyle/>
          <a:p>
            <a:r>
              <a:rPr lang="zh-CN" altLang="en-US" dirty="0" smtClean="0"/>
              <a:t>性能优越</a:t>
            </a:r>
            <a:endParaRPr lang="en-US" altLang="zh-CN" dirty="0" smtClean="0"/>
          </a:p>
          <a:p>
            <a:pPr marL="0" indent="0">
              <a:buNone/>
            </a:pPr>
            <a:endParaRPr lang="en-US" altLang="zh-CN" dirty="0"/>
          </a:p>
          <a:p>
            <a:r>
              <a:rPr lang="zh-CN" altLang="en-US" dirty="0" smtClean="0"/>
              <a:t>一致性（重复使用）</a:t>
            </a:r>
            <a:endParaRPr lang="en-US" altLang="zh-CN" dirty="0" smtClean="0"/>
          </a:p>
          <a:p>
            <a:pPr marL="0" indent="0">
              <a:buNone/>
            </a:pPr>
            <a:endParaRPr lang="en-US" altLang="zh-CN" dirty="0"/>
          </a:p>
          <a:p>
            <a:r>
              <a:rPr lang="zh-CN" altLang="en-US" dirty="0" smtClean="0"/>
              <a:t>可移植性</a:t>
            </a:r>
            <a:endParaRPr lang="en-US" altLang="zh-CN" dirty="0"/>
          </a:p>
          <a:p>
            <a:pPr marL="0" indent="0">
              <a:buNone/>
            </a:pPr>
            <a:endParaRPr lang="en-US" altLang="zh-CN" dirty="0"/>
          </a:p>
          <a:p>
            <a:r>
              <a:rPr lang="zh-CN" altLang="en-US" dirty="0" smtClean="0"/>
              <a:t>安全性</a:t>
            </a:r>
            <a:r>
              <a:rPr lang="zh-CN" altLang="en-US" dirty="0"/>
              <a:t>、</a:t>
            </a:r>
            <a:r>
              <a:rPr lang="zh-CN" altLang="en-US" dirty="0" smtClean="0"/>
              <a:t>隔离性</a:t>
            </a:r>
            <a:endParaRPr lang="en-US" altLang="zh-CN" dirty="0" smtClean="0"/>
          </a:p>
        </p:txBody>
      </p:sp>
      <p:pic>
        <p:nvPicPr>
          <p:cNvPr id="5"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dirty="0" smtClean="0"/>
              <a:t>二、为什么要用Docker？</a:t>
            </a:r>
          </a:p>
        </p:txBody>
      </p:sp>
      <p:sp>
        <p:nvSpPr>
          <p:cNvPr id="8195" name="Rectangle 3"/>
          <p:cNvSpPr>
            <a:spLocks noGrp="1" noChangeArrowheads="1"/>
          </p:cNvSpPr>
          <p:nvPr>
            <p:ph type="body" idx="1"/>
          </p:nvPr>
        </p:nvSpPr>
        <p:spPr>
          <a:xfrm>
            <a:off x="457199" y="1433924"/>
            <a:ext cx="8460463" cy="1158500"/>
          </a:xfrm>
        </p:spPr>
        <p:txBody>
          <a:bodyPr/>
          <a:lstStyle/>
          <a:p>
            <a:pPr>
              <a:buFont typeface="Wingdings" panose="05000000000000000000" pitchFamily="2" charset="2"/>
              <a:buNone/>
            </a:pPr>
            <a:r>
              <a:rPr lang="zh-CN" altLang="en-US" dirty="0" smtClean="0"/>
              <a:t>2.1、性能优越</a:t>
            </a:r>
            <a:endParaRPr lang="en-US" altLang="zh-CN" dirty="0" smtClean="0"/>
          </a:p>
          <a:p>
            <a:pPr>
              <a:buNone/>
            </a:pPr>
            <a:r>
              <a:rPr lang="en-US" altLang="zh-CN" sz="1800" dirty="0" smtClean="0">
                <a:latin typeface="宋体" panose="02010600030101010101" pitchFamily="2" charset="-122"/>
              </a:rPr>
              <a:t>	    Why </a:t>
            </a:r>
            <a:r>
              <a:rPr lang="en-US" altLang="zh-CN" sz="1800" dirty="0">
                <a:latin typeface="宋体" panose="02010600030101010101" pitchFamily="2" charset="-122"/>
              </a:rPr>
              <a:t>not </a:t>
            </a:r>
            <a:r>
              <a:rPr lang="en-US" altLang="zh-CN" sz="1800" dirty="0" err="1">
                <a:latin typeface="宋体" panose="02010600030101010101" pitchFamily="2" charset="-122"/>
              </a:rPr>
              <a:t>VMs</a:t>
            </a:r>
            <a:r>
              <a:rPr lang="zh-CN" altLang="en-US" sz="1800" dirty="0">
                <a:latin typeface="宋体" panose="02010600030101010101" pitchFamily="2" charset="-122"/>
              </a:rPr>
              <a:t>？用户需要的是高效运行环境而非</a:t>
            </a:r>
            <a:r>
              <a:rPr lang="en-US" altLang="zh-CN" sz="1800" dirty="0">
                <a:latin typeface="宋体" panose="02010600030101010101" pitchFamily="2" charset="-122"/>
              </a:rPr>
              <a:t>OS, </a:t>
            </a:r>
            <a:r>
              <a:rPr lang="en-US" altLang="zh-CN" sz="1800" dirty="0" err="1">
                <a:latin typeface="宋体" panose="02010600030101010101" pitchFamily="2" charset="-122"/>
              </a:rPr>
              <a:t>GuestOS</a:t>
            </a:r>
            <a:r>
              <a:rPr lang="zh-CN" altLang="en-US" sz="1800" dirty="0">
                <a:latin typeface="宋体" panose="02010600030101010101" pitchFamily="2" charset="-122"/>
              </a:rPr>
              <a:t>既浪费资源又难于管理，轻量级的</a:t>
            </a:r>
            <a:r>
              <a:rPr lang="en-US" altLang="zh-CN" sz="1800" dirty="0">
                <a:latin typeface="宋体" panose="02010600030101010101" pitchFamily="2" charset="-122"/>
              </a:rPr>
              <a:t>Container</a:t>
            </a:r>
            <a:r>
              <a:rPr lang="zh-CN" altLang="en-US" sz="1800" dirty="0">
                <a:latin typeface="宋体" panose="02010600030101010101" pitchFamily="2" charset="-122"/>
              </a:rPr>
              <a:t>更加灵活和快速</a:t>
            </a:r>
            <a:r>
              <a:rPr lang="zh-CN" altLang="en-US" sz="1800" dirty="0" smtClean="0">
                <a:latin typeface="宋体" panose="02010600030101010101" pitchFamily="2" charset="-122"/>
              </a:rPr>
              <a:t>。这样我们会更好的利用资源。</a:t>
            </a:r>
            <a:endParaRPr lang="zh-CN" altLang="en-US" sz="1800" dirty="0">
              <a:latin typeface="宋体" panose="02010600030101010101" pitchFamily="2" charset="-122"/>
            </a:endParaRPr>
          </a:p>
          <a:p>
            <a:pPr>
              <a:buFont typeface="Wingdings" panose="05000000000000000000" pitchFamily="2" charset="2"/>
              <a:buNone/>
            </a:pPr>
            <a:endParaRPr lang="en-US" altLang="zh-CN" dirty="0" smtClean="0"/>
          </a:p>
        </p:txBody>
      </p:sp>
      <p:pic>
        <p:nvPicPr>
          <p:cNvPr id="5"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白色大理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79" y="3240087"/>
            <a:ext cx="26574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图示 8"/>
          <p:cNvGraphicFramePr/>
          <p:nvPr>
            <p:extLst>
              <p:ext uri="{D42A27DB-BD31-4B8C-83A1-F6EECF244321}">
                <p14:modId xmlns:p14="http://schemas.microsoft.com/office/powerpoint/2010/main" val="1074027100"/>
              </p:ext>
            </p:extLst>
          </p:nvPr>
        </p:nvGraphicFramePr>
        <p:xfrm>
          <a:off x="3707904" y="4626713"/>
          <a:ext cx="1296144" cy="5232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7" descr="白色大理石"/>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500" y="3816761"/>
            <a:ext cx="26479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1630178" y="2654645"/>
            <a:ext cx="723275" cy="523220"/>
          </a:xfrm>
          <a:prstGeom prst="rect">
            <a:avLst/>
          </a:prstGeom>
          <a:noFill/>
        </p:spPr>
        <p:txBody>
          <a:bodyPr>
            <a:spAutoFit/>
          </a:bodyPr>
          <a:lstStyle/>
          <a:p>
            <a:pPr>
              <a:defRPr/>
            </a:pPr>
            <a:r>
              <a:rPr lang="en-US" altLang="zh-CN" sz="2800" b="1" dirty="0">
                <a:ln w="1905"/>
                <a:solidFill>
                  <a:srgbClr val="CC9900"/>
                </a:solidFill>
                <a:effectLst>
                  <a:innerShdw blurRad="69850" dist="43180" dir="5400000">
                    <a:srgbClr val="000000">
                      <a:alpha val="65000"/>
                    </a:srgbClr>
                  </a:innerShdw>
                </a:effectLst>
                <a:latin typeface="Arial" charset="0"/>
              </a:rPr>
              <a:t>VM</a:t>
            </a:r>
            <a:endParaRPr lang="zh-CN" altLang="en-US" sz="2800" b="1" dirty="0">
              <a:ln w="1905"/>
              <a:solidFill>
                <a:srgbClr val="CC9900"/>
              </a:solidFill>
              <a:effectLst>
                <a:innerShdw blurRad="69850" dist="43180" dir="5400000">
                  <a:srgbClr val="000000">
                    <a:alpha val="65000"/>
                  </a:srgbClr>
                </a:innerShdw>
              </a:effectLst>
              <a:latin typeface="Arial" charset="0"/>
            </a:endParaRPr>
          </a:p>
        </p:txBody>
      </p:sp>
      <p:sp>
        <p:nvSpPr>
          <p:cNvPr id="12" name="矩形 11"/>
          <p:cNvSpPr/>
          <p:nvPr/>
        </p:nvSpPr>
        <p:spPr>
          <a:xfrm>
            <a:off x="6253797" y="2654645"/>
            <a:ext cx="1443355" cy="523220"/>
          </a:xfrm>
          <a:prstGeom prst="rect">
            <a:avLst/>
          </a:prstGeom>
          <a:noFill/>
        </p:spPr>
        <p:txBody>
          <a:bodyPr>
            <a:spAutoFit/>
          </a:bodyPr>
          <a:lstStyle/>
          <a:p>
            <a:pPr>
              <a:defRPr/>
            </a:pPr>
            <a:r>
              <a:rPr lang="en-US" altLang="zh-CN" sz="2800" b="1" dirty="0" err="1">
                <a:ln w="1905"/>
                <a:solidFill>
                  <a:srgbClr val="CC9900"/>
                </a:solidFill>
                <a:effectLst>
                  <a:innerShdw blurRad="69850" dist="43180" dir="5400000">
                    <a:srgbClr val="000000">
                      <a:alpha val="65000"/>
                    </a:srgbClr>
                  </a:innerShdw>
                </a:effectLst>
                <a:latin typeface="Arial" charset="0"/>
              </a:rPr>
              <a:t>Docker</a:t>
            </a:r>
            <a:endParaRPr lang="zh-CN" altLang="en-US" sz="2800" b="1" dirty="0">
              <a:ln w="1905"/>
              <a:solidFill>
                <a:srgbClr val="CC9900"/>
              </a:solidFill>
              <a:effectLst>
                <a:innerShdw blurRad="69850" dist="43180" dir="5400000">
                  <a:srgbClr val="000000">
                    <a:alpha val="65000"/>
                  </a:srgbClr>
                </a:innerShdw>
              </a:effectLst>
              <a:latin typeface="Arial"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424379883"/>
              </p:ext>
            </p:extLst>
          </p:nvPr>
        </p:nvGraphicFramePr>
        <p:xfrm>
          <a:off x="642797" y="2616451"/>
          <a:ext cx="7686392" cy="4137431"/>
        </p:xfrm>
        <a:graphic>
          <a:graphicData uri="http://schemas.openxmlformats.org/drawingml/2006/table">
            <a:tbl>
              <a:tblPr>
                <a:tableStyleId>{5C22544A-7EE6-4342-B048-85BDC9FD1C3A}</a:tableStyleId>
              </a:tblPr>
              <a:tblGrid>
                <a:gridCol w="2575966"/>
                <a:gridCol w="2982862"/>
                <a:gridCol w="2127564"/>
              </a:tblGrid>
              <a:tr h="487113">
                <a:tc gridSpan="3">
                  <a:txBody>
                    <a:bodyPr/>
                    <a:lstStyle/>
                    <a:p>
                      <a:pPr algn="ctr" fontAlgn="b"/>
                      <a:r>
                        <a:rPr lang="en-US" sz="2000" u="none" strike="noStrike">
                          <a:effectLst/>
                        </a:rPr>
                        <a:t>Container VS VM</a:t>
                      </a:r>
                      <a:endParaRPr 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hMerge="1">
                  <a:txBody>
                    <a:bodyPr/>
                    <a:lstStyle/>
                    <a:p>
                      <a:endParaRPr lang="zh-CN" altLang="en-US"/>
                    </a:p>
                  </a:txBody>
                  <a:tcPr/>
                </a:tc>
                <a:tc hMerge="1">
                  <a:txBody>
                    <a:bodyPr/>
                    <a:lstStyle/>
                    <a:p>
                      <a:endParaRPr lang="zh-CN" altLang="en-US"/>
                    </a:p>
                  </a:txBody>
                  <a:tcPr/>
                </a:tc>
              </a:tr>
              <a:tr h="521474">
                <a:tc>
                  <a:txBody>
                    <a:bodyPr/>
                    <a:lstStyle/>
                    <a:p>
                      <a:pPr algn="ctr" fontAlgn="b"/>
                      <a:r>
                        <a:rPr lang="zh-CN" altLang="en-US" sz="2000" u="none" strike="noStrike">
                          <a:effectLst/>
                        </a:rPr>
                        <a:t>特性</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a:effectLst/>
                        </a:rPr>
                        <a:t>容器技术</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a:effectLst/>
                        </a:rPr>
                        <a:t>虚拟化技术</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r h="521474">
                <a:tc>
                  <a:txBody>
                    <a:bodyPr/>
                    <a:lstStyle/>
                    <a:p>
                      <a:pPr algn="ctr" fontAlgn="b"/>
                      <a:r>
                        <a:rPr lang="zh-CN" altLang="en-US" sz="2000" u="none" strike="noStrike">
                          <a:effectLst/>
                        </a:rPr>
                        <a:t>占用资源</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en-US" sz="2000" u="none" strike="noStrike">
                          <a:effectLst/>
                        </a:rPr>
                        <a:t>MB（</a:t>
                      </a:r>
                      <a:r>
                        <a:rPr lang="zh-CN" altLang="en-US" sz="2000" u="none" strike="noStrike">
                          <a:effectLst/>
                        </a:rPr>
                        <a:t>镜像）</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en-US" sz="2000" u="none" strike="noStrike">
                          <a:effectLst/>
                        </a:rPr>
                        <a:t>GB（</a:t>
                      </a:r>
                      <a:r>
                        <a:rPr lang="zh-CN" altLang="en-US" sz="2000" u="none" strike="noStrike">
                          <a:effectLst/>
                        </a:rPr>
                        <a:t>模板）</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r h="521474">
                <a:tc>
                  <a:txBody>
                    <a:bodyPr/>
                    <a:lstStyle/>
                    <a:p>
                      <a:pPr algn="ctr" fontAlgn="b"/>
                      <a:r>
                        <a:rPr lang="zh-CN" altLang="en-US" sz="2000" u="none" strike="noStrike">
                          <a:effectLst/>
                        </a:rPr>
                        <a:t>启动速度</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dirty="0">
                          <a:effectLst/>
                        </a:rPr>
                        <a:t>秒级</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a:effectLst/>
                        </a:rPr>
                        <a:t>分钟级</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r h="521474">
                <a:tc>
                  <a:txBody>
                    <a:bodyPr/>
                    <a:lstStyle/>
                    <a:p>
                      <a:pPr algn="ctr" fontAlgn="b"/>
                      <a:r>
                        <a:rPr lang="zh-CN" altLang="en-US" sz="2000" u="none" strike="noStrike">
                          <a:effectLst/>
                        </a:rPr>
                        <a:t>运行形态</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a:effectLst/>
                        </a:rPr>
                        <a:t>运行于内核，共享内核</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en-US" sz="2000" u="none" strike="noStrike">
                          <a:effectLst/>
                        </a:rPr>
                        <a:t>hypervisor</a:t>
                      </a:r>
                      <a:endParaRPr 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r h="521474">
                <a:tc>
                  <a:txBody>
                    <a:bodyPr/>
                    <a:lstStyle/>
                    <a:p>
                      <a:pPr algn="ctr" fontAlgn="b"/>
                      <a:r>
                        <a:rPr lang="zh-CN" altLang="en-US" sz="2000" u="none" strike="noStrike">
                          <a:effectLst/>
                        </a:rPr>
                        <a:t>并发性</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a:effectLst/>
                        </a:rPr>
                        <a:t>几百甚至几千（高并发）</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a:effectLst/>
                        </a:rPr>
                        <a:t>几十</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r h="521474">
                <a:tc>
                  <a:txBody>
                    <a:bodyPr/>
                    <a:lstStyle/>
                    <a:p>
                      <a:pPr algn="ctr" fontAlgn="b"/>
                      <a:r>
                        <a:rPr lang="zh-CN" altLang="en-US" sz="2000" u="none" strike="noStrike">
                          <a:effectLst/>
                        </a:rPr>
                        <a:t>性能损耗</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a:effectLst/>
                        </a:rPr>
                        <a:t>低（接近原生）</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a:effectLst/>
                        </a:rPr>
                        <a:t>高</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r h="521474">
                <a:tc>
                  <a:txBody>
                    <a:bodyPr/>
                    <a:lstStyle/>
                    <a:p>
                      <a:pPr algn="ctr" fontAlgn="b"/>
                      <a:r>
                        <a:rPr lang="zh-CN" altLang="en-US" sz="2000" u="none" strike="noStrike">
                          <a:effectLst/>
                        </a:rPr>
                        <a:t>资源隔离</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a:effectLst/>
                        </a:rPr>
                        <a:t>进程级别</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en-US" sz="2000" u="none" strike="noStrike" dirty="0">
                          <a:effectLst/>
                        </a:rPr>
                        <a:t>OS</a:t>
                      </a:r>
                      <a:r>
                        <a:rPr lang="zh-CN" altLang="en-US" sz="2000" u="none" strike="noStrike" dirty="0">
                          <a:effectLst/>
                        </a:rPr>
                        <a:t>级别</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bl>
          </a:graphicData>
        </a:graphic>
      </p:graphicFrame>
    </p:spTree>
    <p:extLst>
      <p:ext uri="{BB962C8B-B14F-4D97-AF65-F5344CB8AC3E}">
        <p14:creationId xmlns:p14="http://schemas.microsoft.com/office/powerpoint/2010/main" val="145332438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smtClean="0"/>
              <a:t>二、为什么要用Docker？</a:t>
            </a:r>
          </a:p>
        </p:txBody>
      </p:sp>
      <p:sp>
        <p:nvSpPr>
          <p:cNvPr id="8195" name="Rectangle 3"/>
          <p:cNvSpPr>
            <a:spLocks noGrp="1" noChangeArrowheads="1"/>
          </p:cNvSpPr>
          <p:nvPr>
            <p:ph type="body" idx="1"/>
          </p:nvPr>
        </p:nvSpPr>
        <p:spPr>
          <a:xfrm>
            <a:off x="457200" y="1600200"/>
            <a:ext cx="5445659" cy="4525963"/>
          </a:xfrm>
        </p:spPr>
        <p:txBody>
          <a:bodyPr/>
          <a:lstStyle/>
          <a:p>
            <a:pPr marL="0" indent="0">
              <a:buNone/>
            </a:pPr>
            <a:r>
              <a:rPr lang="en-US" altLang="zh-CN" dirty="0" smtClean="0"/>
              <a:t>2.2</a:t>
            </a:r>
            <a:r>
              <a:rPr lang="zh-CN" altLang="en-US" dirty="0" smtClean="0"/>
              <a:t>、</a:t>
            </a:r>
            <a:r>
              <a:rPr lang="zh-CN" altLang="en-US" dirty="0">
                <a:latin typeface="+mn-ea"/>
              </a:rPr>
              <a:t>重复</a:t>
            </a:r>
            <a:r>
              <a:rPr lang="zh-CN" altLang="en-US" dirty="0" smtClean="0">
                <a:latin typeface="+mn-ea"/>
              </a:rPr>
              <a:t>使用</a:t>
            </a:r>
            <a:endParaRPr lang="en-US" altLang="zh-CN" dirty="0" smtClean="0">
              <a:latin typeface="+mn-ea"/>
            </a:endParaRPr>
          </a:p>
          <a:p>
            <a:pPr marL="0" indent="0">
              <a:buNone/>
            </a:pPr>
            <a:r>
              <a:rPr lang="zh-CN" altLang="en-US" sz="1800" dirty="0" smtClean="0">
                <a:latin typeface="+mn-ea"/>
              </a:rPr>
              <a:t>      在开发一个产品的过程中，我们经常会遇到这样或者那样的困扰，</a:t>
            </a:r>
            <a:r>
              <a:rPr lang="zh-CN" altLang="en-US" sz="1800" dirty="0"/>
              <a:t>因为环境配置不同，很多人在开发中也会遇到这种情况，甚至开发的软件到了测试人员的机器上变不能</a:t>
            </a:r>
            <a:r>
              <a:rPr lang="zh-CN" altLang="en-US" sz="1800" dirty="0" smtClean="0"/>
              <a:t>运行。</a:t>
            </a:r>
            <a:endParaRPr lang="en-US" altLang="zh-CN" sz="1800" dirty="0" smtClean="0"/>
          </a:p>
          <a:p>
            <a:pPr marL="0" indent="0">
              <a:buNone/>
            </a:pPr>
            <a:r>
              <a:rPr lang="en-US" altLang="zh-CN" sz="1800" dirty="0" smtClean="0"/>
              <a:t>       Docker</a:t>
            </a:r>
            <a:r>
              <a:rPr lang="zh-CN" altLang="en-US" sz="1800" dirty="0" smtClean="0"/>
              <a:t>就可以解决这样的问题，</a:t>
            </a:r>
            <a:r>
              <a:rPr lang="en-US" altLang="zh-CN" sz="1800" dirty="0" smtClean="0"/>
              <a:t>Docker</a:t>
            </a:r>
            <a:r>
              <a:rPr lang="zh-CN" altLang="en-US" sz="1800" dirty="0" smtClean="0"/>
              <a:t>镜像不会因为环境的变换而不能运行，</a:t>
            </a:r>
            <a:r>
              <a:rPr lang="zh-CN" altLang="en-US" sz="1800" dirty="0"/>
              <a:t> </a:t>
            </a:r>
            <a:r>
              <a:rPr lang="en-US" altLang="zh-CN" sz="1800" dirty="0"/>
              <a:t>Docker </a:t>
            </a:r>
            <a:r>
              <a:rPr lang="zh-CN" altLang="en-US" sz="1800" dirty="0"/>
              <a:t>的镜像提供了除内核外完整的运行时环境，确保了应用运行环境</a:t>
            </a:r>
            <a:r>
              <a:rPr lang="zh-CN" altLang="en-US" sz="1800" dirty="0" smtClean="0"/>
              <a:t>一致性。这样就不会发生类似于“在我的机器上明明可以运行的”的故事。这在很大程度上减轻了开发和测试人员互查环境配置带来的时间成本。</a:t>
            </a:r>
            <a:endParaRPr lang="en-US" altLang="zh-CN" sz="1800" dirty="0" smtClean="0">
              <a:latin typeface="+mn-ea"/>
            </a:endParaRPr>
          </a:p>
        </p:txBody>
      </p:sp>
      <p:pic>
        <p:nvPicPr>
          <p:cNvPr id="5"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6216199" y="3429000"/>
            <a:ext cx="2342857" cy="2285714"/>
          </a:xfrm>
          <a:prstGeom prst="rect">
            <a:avLst/>
          </a:prstGeom>
        </p:spPr>
      </p:pic>
      <p:pic>
        <p:nvPicPr>
          <p:cNvPr id="3" name="图片 2"/>
          <p:cNvPicPr>
            <a:picLocks noChangeAspect="1"/>
          </p:cNvPicPr>
          <p:nvPr/>
        </p:nvPicPr>
        <p:blipFill>
          <a:blip r:embed="rId5"/>
          <a:stretch>
            <a:fillRect/>
          </a:stretch>
        </p:blipFill>
        <p:spPr>
          <a:xfrm>
            <a:off x="203392" y="2088893"/>
            <a:ext cx="8607877" cy="4769107"/>
          </a:xfrm>
          <a:prstGeom prst="rect">
            <a:avLst/>
          </a:prstGeom>
        </p:spPr>
      </p:pic>
    </p:spTree>
    <p:extLst>
      <p:ext uri="{BB962C8B-B14F-4D97-AF65-F5344CB8AC3E}">
        <p14:creationId xmlns:p14="http://schemas.microsoft.com/office/powerpoint/2010/main" val="26109504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p:txBody>
          <a:bodyPr/>
          <a:lstStyle/>
          <a:p>
            <a:pPr>
              <a:buFont typeface="Wingdings" panose="05000000000000000000" pitchFamily="2" charset="2"/>
              <a:buNone/>
            </a:pPr>
            <a:r>
              <a:rPr lang="zh-CN" altLang="en-US" dirty="0" smtClean="0"/>
              <a:t>2.</a:t>
            </a:r>
            <a:r>
              <a:rPr lang="en-US" altLang="zh-CN" dirty="0" smtClean="0"/>
              <a:t>3</a:t>
            </a:r>
            <a:r>
              <a:rPr lang="zh-CN" altLang="en-US" dirty="0" smtClean="0"/>
              <a:t>、可移植性</a:t>
            </a:r>
            <a:endParaRPr lang="en-US" altLang="zh-CN" dirty="0" smtClean="0"/>
          </a:p>
          <a:p>
            <a:pPr>
              <a:buNone/>
            </a:pPr>
            <a:r>
              <a:rPr lang="en-US" altLang="zh-CN" sz="1800" dirty="0" smtClean="0"/>
              <a:t>Docker</a:t>
            </a:r>
            <a:r>
              <a:rPr lang="zh-CN" altLang="en-US" sz="1800" dirty="0" smtClean="0"/>
              <a:t>最大的好处之一就是可移植性。在过去的几年里，所有的主流云计算提供商，包括亚马逊</a:t>
            </a:r>
            <a:r>
              <a:rPr lang="en-US" altLang="zh-CN" sz="1800" dirty="0" smtClean="0"/>
              <a:t>AWS</a:t>
            </a:r>
            <a:r>
              <a:rPr lang="zh-CN" altLang="en-US" sz="1800" dirty="0" smtClean="0"/>
              <a:t>和谷歌的</a:t>
            </a:r>
            <a:r>
              <a:rPr lang="en-US" altLang="zh-CN" sz="1800" dirty="0" err="1" smtClean="0"/>
              <a:t>GCP</a:t>
            </a:r>
            <a:r>
              <a:rPr lang="zh-CN" altLang="en-US" sz="1800" dirty="0" smtClean="0"/>
              <a:t>，都将</a:t>
            </a:r>
            <a:r>
              <a:rPr lang="en-US" altLang="zh-CN" sz="1800" dirty="0" smtClean="0"/>
              <a:t>Docker</a:t>
            </a:r>
            <a:r>
              <a:rPr lang="zh-CN" altLang="en-US" sz="1800" dirty="0" smtClean="0"/>
              <a:t>融入到了他们的平台并增加了各自的支持。用户的实力可以很方便的复制、移动和重建。这也是</a:t>
            </a:r>
            <a:r>
              <a:rPr lang="en-US" altLang="zh-CN" sz="1800" dirty="0" err="1" smtClean="0"/>
              <a:t>docker</a:t>
            </a:r>
            <a:r>
              <a:rPr lang="zh-CN" altLang="en-US" sz="1800" dirty="0" smtClean="0"/>
              <a:t>的官方宣传语：</a:t>
            </a:r>
            <a:r>
              <a:rPr lang="en-US" altLang="zh-CN" sz="1800" dirty="0"/>
              <a:t> build once</a:t>
            </a:r>
            <a:r>
              <a:rPr lang="zh-CN" altLang="en-US" sz="1800" dirty="0"/>
              <a:t>，</a:t>
            </a:r>
            <a:r>
              <a:rPr lang="en-US" altLang="zh-CN" sz="1800" dirty="0"/>
              <a:t>run </a:t>
            </a:r>
            <a:r>
              <a:rPr lang="en-US" altLang="zh-CN" sz="1800" dirty="0" smtClean="0"/>
              <a:t>everywhere</a:t>
            </a:r>
            <a:r>
              <a:rPr lang="zh-CN" altLang="en-US" sz="1800" dirty="0" smtClean="0"/>
              <a:t>（</a:t>
            </a:r>
            <a:r>
              <a:rPr lang="zh-CN" altLang="en-US" sz="1800" dirty="0"/>
              <a:t>一处创建，处处运行</a:t>
            </a:r>
            <a:endParaRPr lang="en-US" altLang="zh-CN" sz="1800" dirty="0"/>
          </a:p>
          <a:p>
            <a:pPr>
              <a:buNone/>
            </a:pPr>
            <a:r>
              <a:rPr lang="zh-CN" altLang="en-US" sz="1800" dirty="0" smtClean="0"/>
              <a:t>）</a:t>
            </a:r>
            <a:r>
              <a:rPr lang="en-US" altLang="zh-CN" sz="1800" dirty="0" smtClean="0"/>
              <a:t>.</a:t>
            </a:r>
            <a:r>
              <a:rPr lang="zh-CN" altLang="en-US" sz="1800" dirty="0"/>
              <a:t>使用</a:t>
            </a:r>
            <a:r>
              <a:rPr lang="en-US" altLang="zh-CN" sz="1800" dirty="0"/>
              <a:t>Docker </a:t>
            </a:r>
            <a:r>
              <a:rPr lang="zh-CN" altLang="en-US" sz="1800" dirty="0"/>
              <a:t>可以通过定制应用镜像来实现持续集成、持续交付、</a:t>
            </a:r>
            <a:r>
              <a:rPr lang="zh-CN" altLang="en-US" sz="1800" dirty="0" smtClean="0"/>
              <a:t>部署</a:t>
            </a:r>
            <a:r>
              <a:rPr lang="zh-CN" altLang="en-US" sz="1800" dirty="0"/>
              <a:t>。</a:t>
            </a:r>
            <a:endParaRPr lang="zh-CN" altLang="en-US" sz="1800" dirty="0" smtClean="0"/>
          </a:p>
          <a:p>
            <a:pPr>
              <a:buFont typeface="Wingdings" panose="05000000000000000000" pitchFamily="2" charset="2"/>
              <a:buNone/>
            </a:pPr>
            <a:endParaRPr lang="zh-CN" altLang="en-US" sz="1800" dirty="0" smtClean="0"/>
          </a:p>
        </p:txBody>
      </p:sp>
      <p:sp>
        <p:nvSpPr>
          <p:cNvPr id="10243" name="Rectangle 3"/>
          <p:cNvSpPr>
            <a:spLocks noGrp="1" noChangeArrowheads="1"/>
          </p:cNvSpPr>
          <p:nvPr>
            <p:ph type="title"/>
          </p:nvPr>
        </p:nvSpPr>
        <p:spPr/>
        <p:txBody>
          <a:bodyPr/>
          <a:lstStyle/>
          <a:p>
            <a:r>
              <a:rPr lang="zh-CN" altLang="en-US" dirty="0"/>
              <a:t>二、为什么要用Docker？</a:t>
            </a:r>
            <a:endParaRPr lang="zh-CN" altLang="zh-CN" dirty="0" smtClean="0"/>
          </a:p>
        </p:txBody>
      </p:sp>
      <p:pic>
        <p:nvPicPr>
          <p:cNvPr id="4"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457200" y="2116639"/>
            <a:ext cx="8352381" cy="4009524"/>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smtClean="0"/>
              <a:t>二、为什么要用Docker？</a:t>
            </a:r>
          </a:p>
        </p:txBody>
      </p:sp>
      <p:sp>
        <p:nvSpPr>
          <p:cNvPr id="8195" name="Rectangle 3"/>
          <p:cNvSpPr>
            <a:spLocks noGrp="1" noChangeArrowheads="1"/>
          </p:cNvSpPr>
          <p:nvPr>
            <p:ph type="body" idx="1"/>
          </p:nvPr>
        </p:nvSpPr>
        <p:spPr/>
        <p:txBody>
          <a:bodyPr/>
          <a:lstStyle/>
          <a:p>
            <a:pPr marL="0" indent="0">
              <a:buNone/>
            </a:pPr>
            <a:r>
              <a:rPr lang="en-US" altLang="zh-CN" dirty="0" smtClean="0"/>
              <a:t>2.4</a:t>
            </a:r>
            <a:r>
              <a:rPr lang="zh-CN" altLang="en-US" dirty="0" smtClean="0"/>
              <a:t>、安全性与隔离性</a:t>
            </a:r>
            <a:endParaRPr lang="en-US" altLang="zh-CN" dirty="0"/>
          </a:p>
          <a:p>
            <a:pPr marL="0" indent="444500">
              <a:buNone/>
            </a:pPr>
            <a:r>
              <a:rPr lang="zh-CN" altLang="en-US" sz="1800" dirty="0" smtClean="0"/>
              <a:t>从</a:t>
            </a:r>
            <a:r>
              <a:rPr lang="zh-CN" altLang="en-US" sz="1800" dirty="0"/>
              <a:t>安全角度来看，</a:t>
            </a:r>
            <a:r>
              <a:rPr lang="en-US" altLang="zh-CN" sz="1800" dirty="0"/>
              <a:t>Docker</a:t>
            </a:r>
            <a:r>
              <a:rPr lang="zh-CN" altLang="en-US" sz="1800" dirty="0"/>
              <a:t>确保运行在容器中的应用程序和其他容器中的应用程序是完全分隔与隔离的，在通信流量和管理上赋予你完全的控制权。</a:t>
            </a:r>
            <a:r>
              <a:rPr lang="en-US" altLang="zh-CN" sz="1800" dirty="0"/>
              <a:t>Docker</a:t>
            </a:r>
            <a:r>
              <a:rPr lang="zh-CN" altLang="en-US" sz="1800" dirty="0"/>
              <a:t>容器不能窥视运行在其他容器中的进程。从体系结构角度来看，每个容器只使用着自己的资源（从进程到网络堆栈）</a:t>
            </a:r>
            <a:r>
              <a:rPr lang="zh-CN" altLang="en-US" sz="1800" dirty="0" smtClean="0"/>
              <a:t>。</a:t>
            </a:r>
            <a:endParaRPr lang="en-US" altLang="zh-CN" sz="1800" dirty="0" smtClean="0"/>
          </a:p>
          <a:p>
            <a:pPr marL="0" indent="444500">
              <a:buNone/>
            </a:pPr>
            <a:r>
              <a:rPr lang="en-US" altLang="zh-CN" sz="1800" dirty="0"/>
              <a:t>Docker</a:t>
            </a:r>
            <a:r>
              <a:rPr lang="zh-CN" altLang="en-US" sz="1800" dirty="0"/>
              <a:t>能够确保每个容器都拥有自己的资源，并且和其他容器是隔离的。你可以用不同的容器来运行使用不同堆栈的应用程序。除此之外，如果你想在服务器上直接删除一些应用程序是比较困难的，因为这样可能引发依赖关系</a:t>
            </a:r>
            <a:r>
              <a:rPr lang="zh-CN" altLang="en-US" sz="1800" dirty="0" smtClean="0"/>
              <a:t>冲突，而</a:t>
            </a:r>
            <a:r>
              <a:rPr lang="en-US" altLang="zh-CN" sz="1800" dirty="0"/>
              <a:t>Docker</a:t>
            </a:r>
            <a:r>
              <a:rPr lang="zh-CN" altLang="en-US" sz="1800" dirty="0"/>
              <a:t>可以帮你确保应用程序被完全</a:t>
            </a:r>
            <a:r>
              <a:rPr lang="zh-CN" altLang="en-US" sz="1800" dirty="0" smtClean="0"/>
              <a:t>清除。</a:t>
            </a:r>
            <a:endParaRPr lang="en-US" altLang="zh-CN" sz="1800" dirty="0" smtClean="0"/>
          </a:p>
        </p:txBody>
      </p:sp>
      <p:pic>
        <p:nvPicPr>
          <p:cNvPr id="5" name="Picture 5" descr="白色大理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2081228" y="3428999"/>
            <a:ext cx="5542857" cy="3361905"/>
          </a:xfrm>
          <a:prstGeom prst="rect">
            <a:avLst/>
          </a:prstGeom>
        </p:spPr>
      </p:pic>
    </p:spTree>
    <p:extLst>
      <p:ext uri="{BB962C8B-B14F-4D97-AF65-F5344CB8AC3E}">
        <p14:creationId xmlns:p14="http://schemas.microsoft.com/office/powerpoint/2010/main" val="709619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smtClean="0"/>
              <a:t>三、安装Docker</a:t>
            </a:r>
          </a:p>
        </p:txBody>
      </p:sp>
      <p:sp>
        <p:nvSpPr>
          <p:cNvPr id="12291" name="Rectangle 3"/>
          <p:cNvSpPr>
            <a:spLocks noGrp="1" noChangeArrowheads="1"/>
          </p:cNvSpPr>
          <p:nvPr>
            <p:ph type="body" idx="1"/>
          </p:nvPr>
        </p:nvSpPr>
        <p:spPr/>
        <p:txBody>
          <a:bodyPr/>
          <a:lstStyle/>
          <a:p>
            <a:r>
              <a:rPr lang="zh-CN" altLang="en-US" sz="1800" dirty="0" smtClean="0"/>
              <a:t>这里仅仅针对Ubuntu做说明，其他的Linux都</a:t>
            </a:r>
            <a:r>
              <a:rPr lang="zh-CN" altLang="en-US" sz="1800" dirty="0" smtClean="0"/>
              <a:t>差不多</a:t>
            </a:r>
            <a:endParaRPr lang="en-US" altLang="zh-CN" sz="1800" dirty="0" smtClean="0"/>
          </a:p>
          <a:p>
            <a:r>
              <a:rPr lang="zh-CN" altLang="en-US" sz="1800" dirty="0" smtClean="0"/>
              <a:t>更新一些必要依赖</a:t>
            </a:r>
            <a:endParaRPr lang="zh-CN" altLang="en-US" sz="1800" dirty="0" smtClean="0"/>
          </a:p>
          <a:p>
            <a:pPr marL="0" lvl="0" indent="0">
              <a:spcBef>
                <a:spcPct val="30000"/>
              </a:spcBef>
              <a:buClrTx/>
              <a:buNone/>
            </a:pPr>
            <a:r>
              <a:rPr lang="en-US" altLang="zh-CN" sz="1800" dirty="0" smtClean="0"/>
              <a:t>$ </a:t>
            </a:r>
            <a:r>
              <a:rPr lang="zh-CN" altLang="zh-CN" sz="1800" dirty="0" smtClean="0">
                <a:solidFill>
                  <a:srgbClr val="333333"/>
                </a:solidFill>
                <a:latin typeface="Arial Unicode MS" panose="020B0604020202020204" pitchFamily="34" charset="-122"/>
                <a:ea typeface="Menlo"/>
              </a:rPr>
              <a:t>apt</a:t>
            </a:r>
            <a:r>
              <a:rPr lang="zh-CN" altLang="zh-CN" sz="1800" dirty="0">
                <a:solidFill>
                  <a:srgbClr val="333333"/>
                </a:solidFill>
                <a:latin typeface="Arial Unicode MS" panose="020B0604020202020204" pitchFamily="34" charset="-122"/>
                <a:ea typeface="Menlo"/>
              </a:rPr>
              <a:t>-get </a:t>
            </a:r>
            <a:r>
              <a:rPr lang="zh-CN" altLang="zh-CN" sz="1800" dirty="0" smtClean="0">
                <a:solidFill>
                  <a:srgbClr val="333333"/>
                </a:solidFill>
                <a:latin typeface="Arial Unicode MS" panose="020B0604020202020204" pitchFamily="34" charset="-122"/>
                <a:ea typeface="Menlo"/>
              </a:rPr>
              <a:t>update</a:t>
            </a:r>
            <a:endParaRPr lang="zh-CN" altLang="zh-CN" sz="1800" dirty="0">
              <a:solidFill>
                <a:srgbClr val="658B00"/>
              </a:solidFill>
              <a:latin typeface="Arial" panose="020B0604020202020204" pitchFamily="34" charset="0"/>
            </a:endParaRPr>
          </a:p>
          <a:p>
            <a:pPr marL="0" lvl="0" indent="0">
              <a:spcBef>
                <a:spcPct val="30000"/>
              </a:spcBef>
              <a:buClrTx/>
              <a:buNone/>
            </a:pPr>
            <a:r>
              <a:rPr lang="en-US" altLang="zh-CN" sz="1800" dirty="0" smtClean="0">
                <a:solidFill>
                  <a:srgbClr val="333333"/>
                </a:solidFill>
                <a:latin typeface="Arial Unicode MS" panose="020B0604020202020204" pitchFamily="34" charset="-122"/>
                <a:ea typeface="Menlo"/>
              </a:rPr>
              <a:t>$ </a:t>
            </a:r>
            <a:r>
              <a:rPr lang="zh-CN" altLang="zh-CN" sz="1800" dirty="0" smtClean="0">
                <a:solidFill>
                  <a:srgbClr val="333333"/>
                </a:solidFill>
                <a:latin typeface="Arial Unicode MS" panose="020B0604020202020204" pitchFamily="34" charset="-122"/>
                <a:ea typeface="Menlo"/>
              </a:rPr>
              <a:t>apt</a:t>
            </a:r>
            <a:r>
              <a:rPr lang="zh-CN" altLang="zh-CN" sz="1800" dirty="0">
                <a:solidFill>
                  <a:srgbClr val="333333"/>
                </a:solidFill>
                <a:latin typeface="Arial Unicode MS" panose="020B0604020202020204" pitchFamily="34" charset="-122"/>
                <a:ea typeface="Menlo"/>
              </a:rPr>
              <a:t>-get install </a:t>
            </a:r>
            <a:r>
              <a:rPr lang="zh-CN" altLang="zh-CN" sz="1800" dirty="0" smtClean="0">
                <a:solidFill>
                  <a:srgbClr val="333333"/>
                </a:solidFill>
                <a:latin typeface="Arial Unicode MS" panose="020B0604020202020204" pitchFamily="34" charset="-122"/>
                <a:ea typeface="Menlo"/>
              </a:rPr>
              <a:t>apt</a:t>
            </a:r>
            <a:r>
              <a:rPr lang="zh-CN" altLang="zh-CN" sz="1800" dirty="0">
                <a:solidFill>
                  <a:srgbClr val="333333"/>
                </a:solidFill>
                <a:latin typeface="Arial Unicode MS" panose="020B0604020202020204" pitchFamily="34" charset="-122"/>
                <a:ea typeface="Menlo"/>
              </a:rPr>
              <a:t>-transport-https </a:t>
            </a:r>
            <a:r>
              <a:rPr lang="zh-CN" altLang="zh-CN" sz="1800" dirty="0" smtClean="0">
                <a:solidFill>
                  <a:srgbClr val="333333"/>
                </a:solidFill>
                <a:latin typeface="Arial Unicode MS" panose="020B0604020202020204" pitchFamily="34" charset="-122"/>
                <a:ea typeface="Menlo"/>
              </a:rPr>
              <a:t>ca</a:t>
            </a:r>
            <a:r>
              <a:rPr lang="zh-CN" altLang="zh-CN" sz="1800" dirty="0">
                <a:solidFill>
                  <a:srgbClr val="333333"/>
                </a:solidFill>
                <a:latin typeface="Arial Unicode MS" panose="020B0604020202020204" pitchFamily="34" charset="-122"/>
                <a:ea typeface="Menlo"/>
              </a:rPr>
              <a:t>-certificates </a:t>
            </a:r>
            <a:r>
              <a:rPr lang="zh-CN" altLang="zh-CN" sz="1800" dirty="0" smtClean="0">
                <a:solidFill>
                  <a:srgbClr val="333333"/>
                </a:solidFill>
                <a:latin typeface="Arial Unicode MS" panose="020B0604020202020204" pitchFamily="34" charset="-122"/>
                <a:ea typeface="Menlo"/>
              </a:rPr>
              <a:t>curl </a:t>
            </a:r>
            <a:r>
              <a:rPr lang="zh-CN" altLang="zh-CN" sz="1800" dirty="0">
                <a:solidFill>
                  <a:srgbClr val="333333"/>
                </a:solidFill>
                <a:latin typeface="Arial Unicode MS" panose="020B0604020202020204" pitchFamily="34" charset="-122"/>
                <a:ea typeface="Menlo"/>
              </a:rPr>
              <a:t>gnupg-agent </a:t>
            </a:r>
            <a:r>
              <a:rPr lang="zh-CN" altLang="zh-CN" sz="1800" dirty="0" smtClean="0">
                <a:solidFill>
                  <a:srgbClr val="333333"/>
                </a:solidFill>
                <a:latin typeface="Arial Unicode MS" panose="020B0604020202020204" pitchFamily="34" charset="-122"/>
                <a:ea typeface="Menlo"/>
              </a:rPr>
              <a:t>software</a:t>
            </a:r>
            <a:r>
              <a:rPr lang="zh-CN" altLang="zh-CN" sz="1800" dirty="0">
                <a:solidFill>
                  <a:srgbClr val="333333"/>
                </a:solidFill>
                <a:latin typeface="Arial Unicode MS" panose="020B0604020202020204" pitchFamily="34" charset="-122"/>
                <a:ea typeface="Menlo"/>
              </a:rPr>
              <a:t>-properties-</a:t>
            </a:r>
            <a:r>
              <a:rPr lang="zh-CN" altLang="zh-CN" sz="1800" dirty="0" smtClean="0">
                <a:solidFill>
                  <a:srgbClr val="333333"/>
                </a:solidFill>
                <a:latin typeface="Arial Unicode MS" panose="020B0604020202020204" pitchFamily="34" charset="-122"/>
                <a:ea typeface="Menlo"/>
              </a:rPr>
              <a:t>common</a:t>
            </a:r>
            <a:endParaRPr lang="en-US" altLang="zh-CN" sz="1800" dirty="0" smtClean="0">
              <a:solidFill>
                <a:srgbClr val="333333"/>
              </a:solidFill>
              <a:latin typeface="Arial Unicode MS" panose="020B0604020202020204" pitchFamily="34" charset="-122"/>
              <a:ea typeface="Menlo"/>
            </a:endParaRPr>
          </a:p>
          <a:p>
            <a:pPr marL="0" indent="0">
              <a:spcBef>
                <a:spcPct val="30000"/>
              </a:spcBef>
              <a:buClrTx/>
              <a:buNone/>
            </a:pPr>
            <a:r>
              <a:rPr lang="en-US" altLang="zh-CN" sz="1800" dirty="0" smtClean="0"/>
              <a:t>$ </a:t>
            </a:r>
            <a:r>
              <a:rPr lang="zh-CN" altLang="zh-CN" sz="1800" dirty="0" smtClean="0">
                <a:solidFill>
                  <a:srgbClr val="333333"/>
                </a:solidFill>
                <a:latin typeface="Arial Unicode MS" panose="020B0604020202020204" pitchFamily="34" charset="-122"/>
                <a:ea typeface="Menlo"/>
              </a:rPr>
              <a:t>apt</a:t>
            </a:r>
            <a:r>
              <a:rPr lang="zh-CN" altLang="zh-CN" sz="1800" dirty="0">
                <a:solidFill>
                  <a:srgbClr val="333333"/>
                </a:solidFill>
                <a:latin typeface="Arial Unicode MS" panose="020B0604020202020204" pitchFamily="34" charset="-122"/>
                <a:ea typeface="Menlo"/>
              </a:rPr>
              <a:t>-get install docker-ce docker-ce-cli containerd.io</a:t>
            </a:r>
            <a:r>
              <a:rPr lang="zh-CN" altLang="zh-CN" sz="1800" dirty="0"/>
              <a:t> </a:t>
            </a:r>
            <a:endParaRPr lang="zh-CN" altLang="zh-CN" sz="1800" dirty="0">
              <a:latin typeface="Arial" panose="020B0604020202020204" pitchFamily="34" charset="0"/>
            </a:endParaRPr>
          </a:p>
          <a:p>
            <a:r>
              <a:rPr lang="zh-CN" altLang="en-US" sz="1800" dirty="0" smtClean="0"/>
              <a:t>安装</a:t>
            </a:r>
            <a:r>
              <a:rPr lang="zh-CN" altLang="en-US" sz="1800" dirty="0" smtClean="0"/>
              <a:t>完毕后，使用命令 docker --version查看版本并确定是否安装成功</a:t>
            </a:r>
          </a:p>
          <a:p>
            <a:pPr>
              <a:buFont typeface="Wingdings" panose="05000000000000000000" pitchFamily="2" charset="2"/>
              <a:buNone/>
            </a:pPr>
            <a:r>
              <a:rPr lang="zh-CN" altLang="en-US" dirty="0" smtClean="0"/>
              <a:t>	</a:t>
            </a:r>
            <a:endParaRPr lang="en-US" altLang="zh-CN" dirty="0" smtClean="0"/>
          </a:p>
          <a:p>
            <a:pPr>
              <a:buNone/>
            </a:pPr>
            <a:r>
              <a:rPr lang="zh-CN" altLang="en-US" sz="1800" dirty="0" smtClean="0"/>
              <a:t>更多帮助可参考官方指导手册：</a:t>
            </a:r>
            <a:r>
              <a:rPr lang="en-US" altLang="zh-CN" sz="1800" dirty="0">
                <a:hlinkClick r:id="rId3"/>
              </a:rPr>
              <a:t>https://docs.docker.com</a:t>
            </a:r>
            <a:r>
              <a:rPr lang="en-US" altLang="zh-CN" sz="1800" dirty="0" smtClean="0">
                <a:hlinkClick r:id="rId3"/>
              </a:rPr>
              <a:t>/</a:t>
            </a:r>
            <a:endParaRPr lang="en-US" altLang="zh-CN" sz="1800" dirty="0" smtClean="0"/>
          </a:p>
          <a:p>
            <a:pPr>
              <a:buNone/>
            </a:pPr>
            <a:r>
              <a:rPr lang="zh-CN" altLang="en-US" sz="1800" dirty="0"/>
              <a:t>也</a:t>
            </a:r>
            <a:r>
              <a:rPr lang="zh-CN" altLang="en-US" sz="1800" dirty="0" smtClean="0"/>
              <a:t>可以查看运维部入门级指导文档：</a:t>
            </a:r>
            <a:r>
              <a:rPr lang="en-US" altLang="zh-CN" sz="1800" dirty="0">
                <a:hlinkClick r:id="rId4"/>
              </a:rPr>
              <a:t>http://192.168.8.66:8090/pages/viewpage.action?pageId=12415871</a:t>
            </a:r>
            <a:endParaRPr lang="zh-CN" altLang="en-US" sz="1800" dirty="0" smtClean="0"/>
          </a:p>
        </p:txBody>
      </p:sp>
      <p:pic>
        <p:nvPicPr>
          <p:cNvPr id="8" name="Picture 5" descr="白色大理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307" y="4068118"/>
            <a:ext cx="3743325" cy="514350"/>
          </a:xfrm>
          <a:prstGeom prst="rect">
            <a:avLst/>
          </a:prstGeom>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dirty="0" smtClean="0"/>
              <a:t>四、Docker</a:t>
            </a:r>
            <a:r>
              <a:rPr lang="zh-CN" altLang="en-US" dirty="0" smtClean="0"/>
              <a:t>的三大核心</a:t>
            </a:r>
            <a:endParaRPr lang="zh-CN" altLang="en-US" dirty="0" smtClean="0"/>
          </a:p>
        </p:txBody>
      </p:sp>
      <p:sp>
        <p:nvSpPr>
          <p:cNvPr id="14339" name="Rectangle 3"/>
          <p:cNvSpPr>
            <a:spLocks noGrp="1" noChangeArrowheads="1"/>
          </p:cNvSpPr>
          <p:nvPr>
            <p:ph type="body" idx="1"/>
          </p:nvPr>
        </p:nvSpPr>
        <p:spPr>
          <a:xfrm>
            <a:off x="239916" y="1600200"/>
            <a:ext cx="8229600" cy="4525963"/>
          </a:xfrm>
        </p:spPr>
        <p:txBody>
          <a:bodyPr/>
          <a:lstStyle/>
          <a:p>
            <a:r>
              <a:rPr lang="zh-CN" altLang="en-US" dirty="0">
                <a:latin typeface="微软雅黑" panose="020B0503020204020204" pitchFamily="34" charset="-122"/>
                <a:ea typeface="微软雅黑" panose="020B0503020204020204" pitchFamily="34" charset="-122"/>
              </a:rPr>
              <a:t>镜像（</a:t>
            </a:r>
            <a:r>
              <a:rPr lang="en-US" altLang="zh-CN" dirty="0">
                <a:latin typeface="微软雅黑" panose="020B0503020204020204" pitchFamily="34" charset="-122"/>
                <a:ea typeface="微软雅黑" panose="020B0503020204020204" pitchFamily="34" charset="-122"/>
              </a:rPr>
              <a:t>Image</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0" indent="0">
              <a:buNone/>
            </a:pP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容器（</a:t>
            </a:r>
            <a:r>
              <a:rPr lang="en-US" altLang="zh-CN" dirty="0">
                <a:latin typeface="微软雅黑" panose="020B0503020204020204" pitchFamily="34" charset="-122"/>
                <a:ea typeface="微软雅黑" panose="020B0503020204020204" pitchFamily="34" charset="-122"/>
              </a:rPr>
              <a:t>Container</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0" indent="0">
              <a:buNone/>
            </a:pP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仓库（</a:t>
            </a:r>
            <a:r>
              <a:rPr lang="en-US" altLang="zh-CN" dirty="0">
                <a:latin typeface="微软雅黑" panose="020B0503020204020204" pitchFamily="34" charset="-122"/>
                <a:ea typeface="微软雅黑" panose="020B0503020204020204" pitchFamily="34" charset="-122"/>
              </a:rPr>
              <a:t>Repository</a:t>
            </a:r>
            <a:r>
              <a:rPr lang="zh-CN" altLang="en-US" dirty="0">
                <a:latin typeface="微软雅黑" panose="020B0503020204020204" pitchFamily="34" charset="-122"/>
                <a:ea typeface="微软雅黑" panose="020B0503020204020204" pitchFamily="34" charset="-122"/>
              </a:rPr>
              <a:t>）</a:t>
            </a:r>
          </a:p>
          <a:p>
            <a:pPr marL="0" indent="0">
              <a:buNone/>
            </a:pPr>
            <a:endParaRPr lang="zh-CN" altLang="en-US" dirty="0" smtClean="0"/>
          </a:p>
        </p:txBody>
      </p:sp>
      <p:pic>
        <p:nvPicPr>
          <p:cNvPr id="5" name="Picture 2" descr="http://cdn.infoqstatic.com/statics_s1_20160816-0334/resource/articles/docker-core-technology-preview/zh/resources/0731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794702"/>
            <a:ext cx="5940425" cy="4481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白色大理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258763"/>
            <a:ext cx="1885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简约商务">
  <a:themeElements>
    <a:clrScheme name="简约商务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简约商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简约商务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1327</TotalTime>
  <Pages>0</Pages>
  <Words>1960</Words>
  <Characters>0</Characters>
  <Application>Microsoft Office PowerPoint</Application>
  <DocSecurity>0</DocSecurity>
  <PresentationFormat>全屏显示(4:3)</PresentationFormat>
  <Lines>0</Lines>
  <Paragraphs>160</Paragraphs>
  <Slides>19</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 Unicode MS</vt:lpstr>
      <vt:lpstr>Menlo</vt:lpstr>
      <vt:lpstr>华文细黑</vt:lpstr>
      <vt:lpstr>宋体</vt:lpstr>
      <vt:lpstr>微软雅黑</vt:lpstr>
      <vt:lpstr>Arial</vt:lpstr>
      <vt:lpstr>Calibri</vt:lpstr>
      <vt:lpstr>Times New Roman</vt:lpstr>
      <vt:lpstr>Wingdings</vt:lpstr>
      <vt:lpstr>简约商务</vt:lpstr>
      <vt:lpstr>Docker 内部培训</vt:lpstr>
      <vt:lpstr>一、什么是Docker？</vt:lpstr>
      <vt:lpstr>二、为什么要用Docker？</vt:lpstr>
      <vt:lpstr>二、为什么要用Docker？</vt:lpstr>
      <vt:lpstr>二、为什么要用Docker？</vt:lpstr>
      <vt:lpstr>二、为什么要用Docker？</vt:lpstr>
      <vt:lpstr>二、为什么要用Docker？</vt:lpstr>
      <vt:lpstr>三、安装Docker</vt:lpstr>
      <vt:lpstr>四、Docker的三大核心</vt:lpstr>
      <vt:lpstr>四、Docker的三大核心</vt:lpstr>
      <vt:lpstr>四、Docker的三大核心</vt:lpstr>
      <vt:lpstr>四、Docker的三大核心</vt:lpstr>
      <vt:lpstr>五、如何创建/获得Docker Image</vt:lpstr>
      <vt:lpstr>六、Dockerfile简介</vt:lpstr>
      <vt:lpstr>七、生成，使用容器Container</vt:lpstr>
      <vt:lpstr>八、现状和建议</vt:lpstr>
      <vt:lpstr>PowerPoint 演示文稿</vt:lpstr>
      <vt:lpstr>九、docker的生态系统</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tufei_000</dc:creator>
  <cp:keywords/>
  <dc:description/>
  <cp:lastModifiedBy>Windows User</cp:lastModifiedBy>
  <cp:revision>47</cp:revision>
  <dcterms:created xsi:type="dcterms:W3CDTF">2013-01-25T01:44:32Z</dcterms:created>
  <dcterms:modified xsi:type="dcterms:W3CDTF">2020-05-14T08:39:21Z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2052-9.1.0.4619</vt:lpwstr>
  </property>
</Properties>
</file>