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344" r:id="rId3"/>
    <p:sldId id="328" r:id="rId4"/>
    <p:sldId id="345" r:id="rId5"/>
    <p:sldId id="329" r:id="rId6"/>
    <p:sldId id="351" r:id="rId7"/>
    <p:sldId id="352" r:id="rId8"/>
    <p:sldId id="354" r:id="rId9"/>
    <p:sldId id="355" r:id="rId10"/>
    <p:sldId id="353" r:id="rId11"/>
    <p:sldId id="346" r:id="rId12"/>
    <p:sldId id="347" r:id="rId13"/>
    <p:sldId id="348" r:id="rId14"/>
    <p:sldId id="358" r:id="rId15"/>
    <p:sldId id="357" r:id="rId16"/>
    <p:sldId id="349" r:id="rId17"/>
    <p:sldId id="359" r:id="rId18"/>
    <p:sldId id="360" r:id="rId19"/>
    <p:sldId id="361" r:id="rId20"/>
    <p:sldId id="362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F5"/>
    <a:srgbClr val="2B7D2B"/>
    <a:srgbClr val="9EBC9F"/>
    <a:srgbClr val="73E773"/>
    <a:srgbClr val="0000CC"/>
    <a:srgbClr val="003366"/>
    <a:srgbClr val="000000"/>
    <a:srgbClr val="6600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1200" autoAdjust="0"/>
  </p:normalViewPr>
  <p:slideViewPr>
    <p:cSldViewPr>
      <p:cViewPr varScale="1">
        <p:scale>
          <a:sx n="90" d="100"/>
          <a:sy n="90" d="100"/>
        </p:scale>
        <p:origin x="21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EB25359-CDB0-4C66-B47B-1D2AA5FB0A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5323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EDD5C-2601-41CC-9D65-F76DF5EC95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779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4B37-3754-407B-B9EB-29CB0B1C15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24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F4AC-5DC8-45F7-B8EC-31F1C42800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499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8D565-BF52-4727-A6D0-1F868254F7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933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EE4B-0309-48EF-83F9-C767392CB8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3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A3648-429E-4CF8-9552-F8FBE2A2D7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422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0939-3C3A-4171-B58E-0A9F464860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447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8418-4A40-4373-8BC7-B922BA2284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140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8A633-93F7-4337-9DEA-42D6FAEC4D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05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8F643-D798-4369-A3C7-9469FCB493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89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8A23D-19CA-4F5A-89D3-C7523CD8F4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650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55EC-AF61-442C-9D51-6C97737EEC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513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CB66B28-A8AD-4AC4-A8DD-E7AD330B36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192.168.148.170:560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4800" b="1" dirty="0" smtClean="0">
                <a:solidFill>
                  <a:srgbClr val="FF3300"/>
                </a:solidFill>
                <a:ea typeface="华文新魏" panose="02010800040101010101" pitchFamily="2" charset="-122"/>
              </a:rPr>
              <a:t>ELK</a:t>
            </a:r>
            <a:r>
              <a:rPr lang="zh-CN" altLang="en-US" sz="4800" b="1" dirty="0" smtClean="0">
                <a:solidFill>
                  <a:srgbClr val="FF3300"/>
                </a:solidFill>
                <a:ea typeface="华文新魏" panose="02010800040101010101" pitchFamily="2" charset="-122"/>
              </a:rPr>
              <a:t>集中式日志分析系统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438400" y="6096000"/>
            <a:ext cx="6400800" cy="762000"/>
          </a:xfrm>
        </p:spPr>
        <p:txBody>
          <a:bodyPr/>
          <a:lstStyle/>
          <a:p>
            <a:pPr algn="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Is coming</a:t>
            </a:r>
            <a:r>
              <a:rPr lang="en-US" altLang="zh-CN" b="1" smtClean="0">
                <a:solidFill>
                  <a:schemeClr val="bg1"/>
                </a:solidFill>
                <a:ea typeface="华文新魏" panose="02010800040101010101" pitchFamily="2" charset="-122"/>
              </a:rPr>
              <a:t>……</a:t>
            </a:r>
            <a:endParaRPr lang="en-US" altLang="zh-CN" b="1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76" name="Rectangle 4"/>
          <p:cNvSpPr>
            <a:spLocks noRot="1" noChangeArrowheads="1"/>
          </p:cNvSpPr>
          <p:nvPr/>
        </p:nvSpPr>
        <p:spPr bwMode="auto">
          <a:xfrm>
            <a:off x="1143000" y="39624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运维部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2020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05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18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0"/>
            <a:ext cx="3680377" cy="2050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0606" y="195486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756" y="342518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7821" y="608330"/>
            <a:ext cx="8246179" cy="127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>
            <a:spLocks noGrp="1"/>
          </p:cNvSpPr>
          <p:nvPr/>
        </p:nvSpPr>
        <p:spPr>
          <a:xfrm>
            <a:off x="889635" y="195580"/>
            <a:ext cx="4541520" cy="395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/>
            </a:lvl1pPr>
          </a:lstStyle>
          <a:p>
            <a:r>
              <a:rPr lang="en-US" altLang="zh-CN" b="1" dirty="0" err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Kibana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  <a:sym typeface="+mn-ea"/>
            </a:endParaRPr>
          </a:p>
        </p:txBody>
      </p:sp>
      <p:sp>
        <p:nvSpPr>
          <p:cNvPr id="8" name="TextBox 39"/>
          <p:cNvSpPr txBox="1"/>
          <p:nvPr/>
        </p:nvSpPr>
        <p:spPr>
          <a:xfrm>
            <a:off x="390423" y="7798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Kibana</a:t>
            </a:r>
            <a:r>
              <a:rPr lang="zh-CN" altLang="en-US" sz="2000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 </a:t>
            </a:r>
            <a:r>
              <a:rPr lang="en-US" altLang="zh-CN" sz="2000" dirty="0" err="1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Elasticsearch</a:t>
            </a:r>
            <a:r>
              <a:rPr lang="en-US" altLang="zh-CN" sz="2000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提供了分析、汇总和可视化的 </a:t>
            </a:r>
            <a:r>
              <a:rPr lang="en-US" altLang="zh-CN" sz="2000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2000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平台。它可以在 </a:t>
            </a:r>
            <a:r>
              <a:rPr lang="en-US" altLang="zh-CN" sz="2000" dirty="0" err="1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Elasticsearch</a:t>
            </a:r>
            <a:r>
              <a:rPr lang="en-US" altLang="zh-CN" sz="2000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的索引中查找，交互数据，并生成各种维度表格、图形。</a:t>
            </a:r>
            <a:endParaRPr lang="zh-CN" altLang="en-US" sz="2000" dirty="0">
              <a:solidFill>
                <a:schemeClr val="accent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5" y="1981200"/>
            <a:ext cx="8901968" cy="47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-21590" y="2507298"/>
            <a:ext cx="9165590" cy="730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656205" y="2180369"/>
            <a:ext cx="3810000" cy="52006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n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sz="2800" b="1" dirty="0">
              <a:ln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-21590" y="3733800"/>
            <a:ext cx="9165590" cy="13525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573655" y="3048424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sym typeface="+mn-ea"/>
              </a:rPr>
              <a:t>ELK</a:t>
            </a:r>
            <a:r>
              <a:rPr lang="zh-CN" altLang="en-US" dirty="0">
                <a:sym typeface="+mn-ea"/>
              </a:rPr>
              <a:t>在项目中如何应用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560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01624" y="1600200"/>
            <a:ext cx="8766175" cy="4498975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sz="2800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哲学：万物皆文件</a:t>
            </a:r>
            <a:endParaRPr lang="en-US" altLang="zh-CN" sz="2800" dirty="0" smtClean="0">
              <a:solidFill>
                <a:schemeClr val="accent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accent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800" dirty="0" smtClean="0">
              <a:solidFill>
                <a:schemeClr val="accent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accent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开发、运维哲学：日志管理是保障高质量服务的基础</a:t>
            </a:r>
            <a:endParaRPr lang="zh-CN" altLang="en-US" sz="2800" dirty="0">
              <a:solidFill>
                <a:schemeClr val="accent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日志文件的重要性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78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日志分析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1800" dirty="0" smtClean="0"/>
              <a:t>日志：结构化数据</a:t>
            </a:r>
            <a:r>
              <a:rPr lang="en-US" altLang="zh-CN" sz="1800" dirty="0" smtClean="0"/>
              <a:t>+</a:t>
            </a:r>
            <a:r>
              <a:rPr lang="zh-CN" altLang="en-US" sz="1800" dirty="0" smtClean="0"/>
              <a:t>时间戳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1800" dirty="0" smtClean="0"/>
              <a:t>作用：排查问题，信息检索，监控</a:t>
            </a:r>
            <a:endParaRPr lang="en-US" altLang="zh-CN" dirty="0" smtClean="0"/>
          </a:p>
          <a:p>
            <a:r>
              <a:rPr lang="zh-CN" altLang="en-US" dirty="0" smtClean="0"/>
              <a:t>传统日志分析思路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1800" dirty="0" err="1"/>
              <a:t>SSH</a:t>
            </a:r>
            <a:r>
              <a:rPr lang="en-US" altLang="zh-CN" sz="1800" dirty="0"/>
              <a:t> cat/grep/regex/</a:t>
            </a:r>
            <a:r>
              <a:rPr lang="en-US" altLang="zh-CN" sz="1800" dirty="0" err="1"/>
              <a:t>sed</a:t>
            </a:r>
            <a:r>
              <a:rPr lang="en-US" altLang="zh-CN" sz="1800" dirty="0"/>
              <a:t>/…</a:t>
            </a:r>
          </a:p>
          <a:p>
            <a:pPr marL="0" indent="0">
              <a:buNone/>
            </a:pPr>
            <a:r>
              <a:rPr lang="en-US" altLang="zh-CN" sz="1800" dirty="0"/>
              <a:t>FTP </a:t>
            </a:r>
            <a:r>
              <a:rPr lang="zh-CN" altLang="en-US" sz="1800" dirty="0"/>
              <a:t>脚本分析</a:t>
            </a:r>
            <a:endParaRPr lang="en-US" altLang="zh-CN" sz="1800" dirty="0"/>
          </a:p>
          <a:p>
            <a:r>
              <a:rPr lang="zh-CN" altLang="en-US" dirty="0" smtClean="0"/>
              <a:t>缺点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1800" dirty="0"/>
              <a:t>手工操作，效率低，易出问题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延时高，无可视化，来回切换服务器</a:t>
            </a:r>
            <a:endParaRPr lang="en-US" altLang="zh-CN" sz="18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传统日志分析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1600200"/>
            <a:ext cx="9144000" cy="45338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" y="2003452"/>
            <a:ext cx="9144000" cy="37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ELK</a:t>
            </a:r>
            <a:r>
              <a:rPr lang="zh-CN" altLang="en-US" sz="2800" dirty="0"/>
              <a:t>组件在海量日志系统的运维中，可用于解决：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sz="1800" dirty="0"/>
              <a:t>分布式日志数据集中式查询和管理</a:t>
            </a:r>
            <a:br>
              <a:rPr lang="zh-CN" altLang="en-US" sz="1800" dirty="0"/>
            </a:br>
            <a:r>
              <a:rPr lang="zh-CN" altLang="en-US" sz="1800" dirty="0"/>
              <a:t>系统监控，包含系统硬件和应用各个组件的监控</a:t>
            </a:r>
            <a:br>
              <a:rPr lang="zh-CN" altLang="en-US" sz="1800" dirty="0"/>
            </a:br>
            <a:r>
              <a:rPr lang="zh-CN" altLang="en-US" sz="1800" dirty="0"/>
              <a:t>故障排查</a:t>
            </a:r>
            <a:br>
              <a:rPr lang="zh-CN" altLang="en-US" sz="1800" dirty="0"/>
            </a:br>
            <a:r>
              <a:rPr lang="zh-CN" altLang="en-US" sz="1800" dirty="0"/>
              <a:t>安全信息和事件管理</a:t>
            </a:r>
            <a:br>
              <a:rPr lang="zh-CN" altLang="en-US" sz="1800" dirty="0"/>
            </a:br>
            <a:r>
              <a:rPr lang="zh-CN" altLang="en-US" sz="1800" dirty="0"/>
              <a:t>报表功能</a:t>
            </a:r>
            <a:endParaRPr lang="en-US" altLang="zh-CN" sz="1800" dirty="0"/>
          </a:p>
          <a:p>
            <a:r>
              <a:rPr lang="zh-CN" altLang="en-US" dirty="0" smtClean="0"/>
              <a:t>特点</a:t>
            </a:r>
            <a:endParaRPr lang="en-US" altLang="zh-CN" dirty="0" smtClean="0"/>
          </a:p>
          <a:p>
            <a:r>
              <a:rPr lang="zh-CN" altLang="en-US" sz="1800" dirty="0" smtClean="0"/>
              <a:t>数据集中化持久化处理</a:t>
            </a:r>
            <a:endParaRPr lang="en-US" altLang="zh-CN" sz="1800" dirty="0" smtClean="0"/>
          </a:p>
          <a:p>
            <a:r>
              <a:rPr lang="zh-CN" altLang="en-US" sz="1800" dirty="0" smtClean="0"/>
              <a:t>实时高效</a:t>
            </a:r>
            <a:endParaRPr lang="en-US" altLang="zh-CN" sz="1800" dirty="0" smtClean="0"/>
          </a:p>
          <a:p>
            <a:r>
              <a:rPr lang="zh-CN" altLang="en-US" sz="1800" dirty="0"/>
              <a:t>灵活</a:t>
            </a:r>
            <a:r>
              <a:rPr lang="zh-CN" altLang="en-US" sz="1800" dirty="0" smtClean="0"/>
              <a:t>分析</a:t>
            </a:r>
            <a:endParaRPr lang="en-US" altLang="zh-CN" sz="1800" dirty="0" smtClean="0"/>
          </a:p>
          <a:p>
            <a:r>
              <a:rPr lang="zh-CN" altLang="en-US" sz="1800" dirty="0" smtClean="0"/>
              <a:t>可视化数据平台</a:t>
            </a:r>
            <a:endParaRPr lang="en-US" altLang="zh-CN" sz="1800" dirty="0" smtClean="0"/>
          </a:p>
          <a:p>
            <a:r>
              <a:rPr lang="zh-CN" altLang="en-US" sz="1800" dirty="0" smtClean="0"/>
              <a:t>易于操作，上手简单</a:t>
            </a:r>
            <a:endParaRPr lang="en-US" altLang="zh-CN" sz="1800" dirty="0" smtClean="0"/>
          </a:p>
          <a:p>
            <a:r>
              <a:rPr lang="zh-CN" altLang="en-US" sz="1800" dirty="0" smtClean="0"/>
              <a:t>更进一步的大数据分析可以做数据流图表等</a:t>
            </a:r>
            <a:endParaRPr lang="en-US" altLang="zh-CN" sz="18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ELK</a:t>
            </a:r>
            <a:r>
              <a:rPr lang="zh-CN" altLang="en-US" dirty="0" smtClean="0"/>
              <a:t>日志分析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1399"/>
            <a:ext cx="9144000" cy="46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0606" y="195486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756" y="342518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7821" y="608330"/>
            <a:ext cx="8246179" cy="127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>
            <a:spLocks noGrp="1"/>
          </p:cNvSpPr>
          <p:nvPr/>
        </p:nvSpPr>
        <p:spPr>
          <a:xfrm>
            <a:off x="889635" y="195580"/>
            <a:ext cx="4541520" cy="395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/>
            </a:lvl1pPr>
          </a:lstStyle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日志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架构的演变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44881" y="1859281"/>
            <a:ext cx="1264919" cy="3931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cat</a:t>
            </a:r>
          </a:p>
          <a:p>
            <a:pPr algn="ctr"/>
            <a:r>
              <a:rPr lang="en-US" altLang="zh-CN" dirty="0" smtClean="0"/>
              <a:t>tail</a:t>
            </a:r>
          </a:p>
          <a:p>
            <a:pPr algn="ctr"/>
            <a:r>
              <a:rPr lang="en-US" altLang="zh-CN" dirty="0" smtClean="0"/>
              <a:t>grep</a:t>
            </a:r>
          </a:p>
          <a:p>
            <a:pPr algn="ctr"/>
            <a:r>
              <a:rPr lang="en-US" altLang="zh-CN" dirty="0" err="1" smtClean="0"/>
              <a:t>awk</a:t>
            </a:r>
            <a:endParaRPr lang="en-US" altLang="zh-CN" dirty="0" smtClean="0"/>
          </a:p>
          <a:p>
            <a:pPr algn="ctr"/>
            <a:r>
              <a:rPr lang="en-US" altLang="zh-CN" dirty="0" err="1" smtClean="0"/>
              <a:t>sed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5715000" y="1859281"/>
            <a:ext cx="1264919" cy="3931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ELK</a:t>
            </a:r>
            <a:r>
              <a:rPr lang="zh-CN" altLang="en-US" dirty="0" smtClean="0"/>
              <a:t>实时日志分析系统</a:t>
            </a:r>
            <a:endParaRPr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330845" y="9957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10000"/>
                  </a:schemeClr>
                </a:solidFill>
              </a:rPr>
              <a:t>传统日志采集查询操作</a:t>
            </a:r>
            <a:endParaRPr lang="zh-CN" altLang="en-US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7539" y="99570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10000"/>
                  </a:schemeClr>
                </a:solidFill>
              </a:rPr>
              <a:t>ELK</a:t>
            </a:r>
            <a:r>
              <a:rPr lang="zh-CN" altLang="en-US" dirty="0" smtClean="0">
                <a:solidFill>
                  <a:schemeClr val="accent2">
                    <a:lumMod val="10000"/>
                  </a:schemeClr>
                </a:solidFill>
              </a:rPr>
              <a:t>日志系统（简单的点击）</a:t>
            </a:r>
            <a:endParaRPr lang="zh-CN" altLang="en-US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2209800" y="3741420"/>
            <a:ext cx="3505200" cy="144780"/>
          </a:xfrm>
          <a:prstGeom prst="rightArrow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实践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Kibana</a:t>
            </a:r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9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实践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Kibana</a:t>
            </a:r>
            <a:r>
              <a:rPr lang="zh-CN" altLang="en-US" dirty="0" smtClean="0"/>
              <a:t>使用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28600" y="1219200"/>
            <a:ext cx="8763000" cy="501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chemeClr val="accent2">
                    <a:lumMod val="10000"/>
                  </a:schemeClr>
                </a:solidFill>
                <a:latin typeface="+mn-ea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Discover</a:t>
            </a:r>
            <a:r>
              <a:rPr lang="zh-CN" altLang="en-US" dirty="0"/>
              <a:t>点击后是整个日志总况，这也是经常使用的入口，在这里可以对日志进行编排操作显示。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、显示</a:t>
            </a:r>
            <a:r>
              <a:rPr lang="en-US" altLang="zh-CN" dirty="0"/>
              <a:t>8</a:t>
            </a:r>
            <a:r>
              <a:rPr lang="zh-CN" altLang="en-US" dirty="0"/>
              <a:t>所选定的时间范围内的日志总量按时间的分布情况，通过该直方图，可以判断应用一天的高峰期时段，通常日志量越大，使用的用户越多。同时，当服务出现故障，会有某类日志暴增，所以环比前一天的数据可以判断服务运行状况。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、具体日志显示区域，其中</a:t>
            </a:r>
            <a:r>
              <a:rPr lang="en-US" altLang="zh-CN" dirty="0"/>
              <a:t>Time</a:t>
            </a:r>
            <a:r>
              <a:rPr lang="zh-CN" altLang="en-US" dirty="0"/>
              <a:t>字段为固定字段，对应日志中的</a:t>
            </a:r>
            <a:r>
              <a:rPr lang="en-US" altLang="zh-CN" dirty="0"/>
              <a:t>@timestamp</a:t>
            </a:r>
            <a:r>
              <a:rPr lang="zh-CN" altLang="en-US" dirty="0"/>
              <a:t>字段，该区域从</a:t>
            </a:r>
            <a:r>
              <a:rPr lang="en-US" altLang="zh-CN" dirty="0"/>
              <a:t>6</a:t>
            </a:r>
            <a:r>
              <a:rPr lang="zh-CN" altLang="en-US" dirty="0"/>
              <a:t>的区域添加任何你想关注的字段值，在表头位置，鼠标放置该位置 有排序图表 以及左右移动的图标。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、表示该条件下所查询到的日志总条数</a:t>
            </a:r>
          </a:p>
          <a:p>
            <a:r>
              <a:rPr lang="en-US" altLang="zh-CN" dirty="0"/>
              <a:t>5</a:t>
            </a:r>
            <a:r>
              <a:rPr lang="zh-CN" altLang="en-US" dirty="0"/>
              <a:t>、当被添加到</a:t>
            </a:r>
            <a:r>
              <a:rPr lang="en-US" altLang="zh-CN" dirty="0"/>
              <a:t>3</a:t>
            </a:r>
            <a:r>
              <a:rPr lang="zh-CN" altLang="en-US" dirty="0"/>
              <a:t>（表格）中的字段会显示在该区域，鼠标滑到对应字段可以移除</a:t>
            </a:r>
          </a:p>
          <a:p>
            <a:r>
              <a:rPr lang="en-US" altLang="zh-CN" dirty="0"/>
              <a:t>6</a:t>
            </a:r>
            <a:r>
              <a:rPr lang="zh-CN" altLang="en-US" dirty="0"/>
              <a:t>、可用字段区域，下方的字段鼠标滑上去会有 </a:t>
            </a:r>
            <a:r>
              <a:rPr lang="zh-CN" altLang="en-US" dirty="0" smtClean="0"/>
              <a:t>添加按钮</a:t>
            </a:r>
            <a:r>
              <a:rPr lang="zh-CN" altLang="en-US" dirty="0"/>
              <a:t>， 通过该按钮可以添加到</a:t>
            </a:r>
            <a:r>
              <a:rPr lang="en-US" altLang="zh-CN" dirty="0"/>
              <a:t>3</a:t>
            </a:r>
            <a:r>
              <a:rPr lang="zh-CN" altLang="en-US" dirty="0"/>
              <a:t>的表格区域显示</a:t>
            </a:r>
            <a:r>
              <a:rPr lang="zh-CN" altLang="en-US" dirty="0" smtClean="0"/>
              <a:t>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6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实践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Kibana</a:t>
            </a:r>
            <a:r>
              <a:rPr lang="zh-CN" altLang="en-US" dirty="0" smtClean="0"/>
              <a:t>使用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371600" y="1415484"/>
            <a:ext cx="739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7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、查询输入框，查询方式以</a:t>
            </a:r>
            <a:r>
              <a:rPr lang="en-US" altLang="zh-CN" dirty="0" err="1">
                <a:solidFill>
                  <a:schemeClr val="accent2">
                    <a:lumMod val="10000"/>
                  </a:schemeClr>
                </a:solidFill>
                <a:latin typeface="+mn-ea"/>
              </a:rPr>
              <a:t>elasticsearch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的</a:t>
            </a:r>
            <a:r>
              <a:rPr lang="en-US" altLang="zh-CN" dirty="0" err="1">
                <a:solidFill>
                  <a:schemeClr val="accent2">
                    <a:lumMod val="10000"/>
                  </a:schemeClr>
                </a:solidFill>
                <a:latin typeface="+mn-ea"/>
              </a:rPr>
              <a:t>query_string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查询</a:t>
            </a:r>
            <a:r>
              <a:rPr lang="zh-CN" altLang="en-US" dirty="0" smtClean="0">
                <a:solidFill>
                  <a:schemeClr val="accent2">
                    <a:lumMod val="10000"/>
                  </a:schemeClr>
                </a:solidFill>
                <a:latin typeface="+mn-ea"/>
              </a:rPr>
              <a:t>，具体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查询语法参考 </a:t>
            </a:r>
            <a:r>
              <a:rPr lang="en-US" altLang="zh-CN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https://</a:t>
            </a:r>
            <a:r>
              <a:rPr lang="en-US" altLang="zh-CN" dirty="0" smtClean="0">
                <a:solidFill>
                  <a:schemeClr val="accent2">
                    <a:lumMod val="10000"/>
                  </a:schemeClr>
                </a:solidFill>
                <a:latin typeface="+mn-ea"/>
              </a:rPr>
              <a:t>www.elastic.co/guide/en/elasticsearch/reference/7.5/query-dsl-query-string-query.html#query-string-syntax</a:t>
            </a:r>
            <a:endParaRPr lang="en-US" altLang="zh-CN" dirty="0">
              <a:solidFill>
                <a:schemeClr val="accent2">
                  <a:lumMod val="1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8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、时间段选择，通过</a:t>
            </a:r>
            <a:r>
              <a:rPr lang="en-US" altLang="zh-CN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@timestamp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字段过滤时间段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9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、查询条件保存操作，当我们配置好一次查询之后，希望下次可以直接使用，就可以点击该按钮进行保存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10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、保存的查询条件可以通过点击此处打开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、定时刷新操作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12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、添加日志字段过滤，支持 </a:t>
            </a:r>
            <a:r>
              <a:rPr lang="en-US" altLang="zh-CN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is , is one of 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+mn-ea"/>
              </a:rPr>
              <a:t>等等条件过滤，是一个经常使用而其非常强大的功能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59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01625" y="1371600"/>
            <a:ext cx="8540750" cy="4498975"/>
          </a:xfrm>
        </p:spPr>
        <p:txBody>
          <a:bodyPr/>
          <a:lstStyle/>
          <a:p>
            <a:r>
              <a:rPr lang="en-US" altLang="zh-CN" dirty="0">
                <a:hlinkClick r:id="rId2"/>
              </a:rPr>
              <a:t>http://192.168.148.170:5601/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实践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Kibana</a:t>
            </a:r>
            <a:r>
              <a:rPr lang="zh-CN" altLang="en-US" dirty="0" smtClean="0"/>
              <a:t>使用演练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2512"/>
            <a:ext cx="9144000" cy="49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8"/>
          <p:cNvSpPr>
            <a:spLocks noChangeArrowheads="1"/>
          </p:cNvSpPr>
          <p:nvPr/>
        </p:nvSpPr>
        <p:spPr bwMode="auto">
          <a:xfrm>
            <a:off x="152400" y="990600"/>
            <a:ext cx="2930525" cy="823912"/>
          </a:xfrm>
          <a:prstGeom prst="parallelogram">
            <a:avLst>
              <a:gd name="adj" fmla="val 25013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引子：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09648"/>
            <a:ext cx="3409524" cy="780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6800" y="2133600"/>
            <a:ext cx="6096000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、公司有很多系统，分别部署在不同的服务器和云上，有个别系统是分布式架构，这些系统每天都会产生大量的日志信息，这时候该如何对这些系统进行统一的监控呢？出现问题该如何排查？</a:t>
            </a:r>
            <a:endParaRPr lang="zh-CN" altLang="en-US" sz="2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65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92300" y="2743200"/>
            <a:ext cx="5359400" cy="2138680"/>
            <a:chOff x="3983" y="4714"/>
            <a:chExt cx="8440" cy="3368"/>
          </a:xfrm>
        </p:grpSpPr>
        <p:sp>
          <p:nvSpPr>
            <p:cNvPr id="5" name="文本框 4"/>
            <p:cNvSpPr txBox="1"/>
            <p:nvPr/>
          </p:nvSpPr>
          <p:spPr>
            <a:xfrm>
              <a:off x="4843" y="4714"/>
              <a:ext cx="67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</a:t>
              </a:r>
              <a:r>
                <a:rPr lang="en-US" sz="4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HANK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You</a:t>
              </a:r>
              <a:endParaRPr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983" y="5515"/>
              <a:ext cx="8440" cy="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sz="10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anose="02010600040101010101" pitchFamily="2" charset="-122"/>
                  <a:sym typeface="+mn-ea"/>
                </a:rPr>
                <a:t>谢谢观看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0" y="2590800"/>
            <a:ext cx="91440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02880"/>
            <a:ext cx="5105000" cy="24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8"/>
          <p:cNvSpPr>
            <a:spLocks noChangeArrowheads="1"/>
          </p:cNvSpPr>
          <p:nvPr/>
        </p:nvSpPr>
        <p:spPr bwMode="auto">
          <a:xfrm>
            <a:off x="76200" y="152400"/>
            <a:ext cx="2930525" cy="823912"/>
          </a:xfrm>
          <a:prstGeom prst="parallelogram">
            <a:avLst>
              <a:gd name="adj" fmla="val 25013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 sz="2800" dirty="0"/>
          </a:p>
        </p:txBody>
      </p:sp>
      <p:sp>
        <p:nvSpPr>
          <p:cNvPr id="6" name="圆角矩形 2"/>
          <p:cNvSpPr/>
          <p:nvPr/>
        </p:nvSpPr>
        <p:spPr>
          <a:xfrm>
            <a:off x="1668463" y="1795463"/>
            <a:ext cx="1487487" cy="1287462"/>
          </a:xfrm>
          <a:custGeom>
            <a:avLst/>
            <a:gdLst/>
            <a:ahLst/>
            <a:cxnLst/>
            <a:rect l="l" t="t" r="r" b="b"/>
            <a:pathLst>
              <a:path w="1581548" h="1368152">
                <a:moveTo>
                  <a:pt x="228030" y="0"/>
                </a:moveTo>
                <a:lnTo>
                  <a:pt x="1581548" y="0"/>
                </a:lnTo>
                <a:lnTo>
                  <a:pt x="1581548" y="1368152"/>
                </a:lnTo>
                <a:lnTo>
                  <a:pt x="228030" y="1368152"/>
                </a:lnTo>
                <a:cubicBezTo>
                  <a:pt x="102093" y="1368152"/>
                  <a:pt x="0" y="1266059"/>
                  <a:pt x="0" y="1140122"/>
                </a:cubicBezTo>
                <a:lnTo>
                  <a:pt x="0" y="228030"/>
                </a:lnTo>
                <a:cubicBezTo>
                  <a:pt x="0" y="102093"/>
                  <a:pt x="102093" y="0"/>
                  <a:pt x="228030" y="0"/>
                </a:cubicBezTo>
                <a:close/>
              </a:path>
            </a:pathLst>
          </a:custGeom>
          <a:solidFill>
            <a:srgbClr val="C1998F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" lastClr="FFFFFF"/>
                </a:solidFill>
                <a:latin typeface="Calibri"/>
                <a:ea typeface="+mn-ea"/>
              </a:rPr>
              <a:t>Part 1</a:t>
            </a:r>
            <a:endParaRPr lang="en-US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7" name="圆角矩形 5"/>
          <p:cNvSpPr/>
          <p:nvPr/>
        </p:nvSpPr>
        <p:spPr>
          <a:xfrm>
            <a:off x="3429000" y="1795463"/>
            <a:ext cx="4656138" cy="1287462"/>
          </a:xfrm>
          <a:custGeom>
            <a:avLst/>
            <a:gdLst/>
            <a:ahLst/>
            <a:cxnLst/>
            <a:rect l="l" t="t" r="r" b="b"/>
            <a:pathLst>
              <a:path w="4953577" h="1368152">
                <a:moveTo>
                  <a:pt x="0" y="0"/>
                </a:moveTo>
                <a:lnTo>
                  <a:pt x="2509587" y="0"/>
                </a:lnTo>
                <a:lnTo>
                  <a:pt x="4452490" y="0"/>
                </a:lnTo>
                <a:lnTo>
                  <a:pt x="4760656" y="0"/>
                </a:lnTo>
                <a:cubicBezTo>
                  <a:pt x="4883544" y="198811"/>
                  <a:pt x="4953577" y="433265"/>
                  <a:pt x="4953577" y="684076"/>
                </a:cubicBezTo>
                <a:cubicBezTo>
                  <a:pt x="4953577" y="934888"/>
                  <a:pt x="4883544" y="1169342"/>
                  <a:pt x="4760656" y="1368152"/>
                </a:cubicBezTo>
                <a:lnTo>
                  <a:pt x="4452490" y="1368152"/>
                </a:lnTo>
                <a:lnTo>
                  <a:pt x="2509587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ED9BE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8" name="圆角矩形 2"/>
          <p:cNvSpPr/>
          <p:nvPr/>
        </p:nvSpPr>
        <p:spPr>
          <a:xfrm>
            <a:off x="1655763" y="3597275"/>
            <a:ext cx="1487487" cy="1287463"/>
          </a:xfrm>
          <a:custGeom>
            <a:avLst/>
            <a:gdLst/>
            <a:ahLst/>
            <a:cxnLst/>
            <a:rect l="l" t="t" r="r" b="b"/>
            <a:pathLst>
              <a:path w="1581548" h="1368152">
                <a:moveTo>
                  <a:pt x="228030" y="0"/>
                </a:moveTo>
                <a:lnTo>
                  <a:pt x="1581548" y="0"/>
                </a:lnTo>
                <a:lnTo>
                  <a:pt x="1581548" y="1368152"/>
                </a:lnTo>
                <a:lnTo>
                  <a:pt x="228030" y="1368152"/>
                </a:lnTo>
                <a:cubicBezTo>
                  <a:pt x="102093" y="1368152"/>
                  <a:pt x="0" y="1266059"/>
                  <a:pt x="0" y="1140122"/>
                </a:cubicBezTo>
                <a:lnTo>
                  <a:pt x="0" y="228030"/>
                </a:lnTo>
                <a:cubicBezTo>
                  <a:pt x="0" y="102093"/>
                  <a:pt x="102093" y="0"/>
                  <a:pt x="228030" y="0"/>
                </a:cubicBezTo>
                <a:close/>
              </a:path>
            </a:pathLst>
          </a:custGeom>
          <a:solidFill>
            <a:srgbClr val="FED9BE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" lastClr="FFFFFF"/>
                </a:solidFill>
                <a:latin typeface="Calibri"/>
                <a:ea typeface="+mn-ea"/>
              </a:rPr>
              <a:t>Part 2</a:t>
            </a:r>
            <a:endParaRPr lang="en-US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9" name="圆角矩形 5"/>
          <p:cNvSpPr/>
          <p:nvPr/>
        </p:nvSpPr>
        <p:spPr>
          <a:xfrm>
            <a:off x="3416300" y="3597275"/>
            <a:ext cx="4656138" cy="1287463"/>
          </a:xfrm>
          <a:custGeom>
            <a:avLst/>
            <a:gdLst/>
            <a:ahLst/>
            <a:cxnLst/>
            <a:rect l="l" t="t" r="r" b="b"/>
            <a:pathLst>
              <a:path w="4953577" h="1368152">
                <a:moveTo>
                  <a:pt x="0" y="0"/>
                </a:moveTo>
                <a:lnTo>
                  <a:pt x="2509587" y="0"/>
                </a:lnTo>
                <a:lnTo>
                  <a:pt x="4452490" y="0"/>
                </a:lnTo>
                <a:lnTo>
                  <a:pt x="4760656" y="0"/>
                </a:lnTo>
                <a:cubicBezTo>
                  <a:pt x="4883544" y="198811"/>
                  <a:pt x="4953577" y="433265"/>
                  <a:pt x="4953577" y="684076"/>
                </a:cubicBezTo>
                <a:cubicBezTo>
                  <a:pt x="4953577" y="934888"/>
                  <a:pt x="4883544" y="1169342"/>
                  <a:pt x="4760656" y="1368152"/>
                </a:cubicBezTo>
                <a:lnTo>
                  <a:pt x="4452490" y="1368152"/>
                </a:lnTo>
                <a:lnTo>
                  <a:pt x="2509587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C1998F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4429125" y="2214563"/>
            <a:ext cx="193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ELK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是什么？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2"/>
          <p:cNvSpPr>
            <a:spLocks noChangeArrowheads="1"/>
          </p:cNvSpPr>
          <p:nvPr/>
        </p:nvSpPr>
        <p:spPr bwMode="auto">
          <a:xfrm>
            <a:off x="4429125" y="3987800"/>
            <a:ext cx="3478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ELK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在项目中如何应用？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-21590" y="2507298"/>
            <a:ext cx="9013190" cy="730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743200" y="2233956"/>
            <a:ext cx="3810000" cy="52006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n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endParaRPr lang="en-US" altLang="zh-CN" sz="2800" b="1" dirty="0">
              <a:ln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-21590" y="3869055"/>
            <a:ext cx="9013190" cy="1714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895600" y="3050553"/>
            <a:ext cx="3505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ELK</a:t>
            </a:r>
            <a:r>
              <a:rPr lang="zh-CN" altLang="en-US" sz="2800" dirty="0" smtClean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是什么</a:t>
            </a:r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en-US" altLang="zh-CN" sz="2800" b="1" dirty="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58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419048" cy="260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71600" y="4375936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ELK</a:t>
            </a:r>
            <a:r>
              <a:rPr lang="zh-CN" altLang="en-US" sz="24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</a:t>
            </a:r>
            <a:r>
              <a:rPr lang="zh-CN" altLang="en-US" sz="2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并不是一款软件，而是一整套解决</a:t>
            </a:r>
            <a:r>
              <a:rPr lang="zh-CN" altLang="en-US" sz="24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方案，是三个开源的高性能日志分析及可视化服务器组件。</a:t>
            </a:r>
            <a:r>
              <a:rPr lang="zh-CN" altLang="en-US" sz="2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新增了一</a:t>
            </a:r>
            <a:r>
              <a:rPr lang="zh-CN" altLang="en-US" sz="24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4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Beat</a:t>
            </a:r>
            <a:r>
              <a:rPr lang="zh-CN" altLang="en-US" sz="2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，它是一个轻量级的日志收集处理工具</a:t>
            </a:r>
            <a:r>
              <a:rPr lang="en-US" altLang="zh-CN" sz="2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(Agent</a:t>
            </a:r>
            <a:r>
              <a:rPr lang="en-US" altLang="zh-CN" sz="24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0606" y="195486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756" y="342518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7821" y="608330"/>
            <a:ext cx="8246179" cy="127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>
            <a:spLocks noGrp="1"/>
          </p:cNvSpPr>
          <p:nvPr/>
        </p:nvSpPr>
        <p:spPr>
          <a:xfrm>
            <a:off x="889635" y="195580"/>
            <a:ext cx="4541520" cy="395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/>
            </a:lvl1pPr>
          </a:lstStyle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什么是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ELK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？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0606" y="195486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756" y="342518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7821" y="608330"/>
            <a:ext cx="8246179" cy="127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>
            <a:spLocks noGrp="1"/>
          </p:cNvSpPr>
          <p:nvPr/>
        </p:nvSpPr>
        <p:spPr>
          <a:xfrm>
            <a:off x="889635" y="195580"/>
            <a:ext cx="4541520" cy="395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/>
            </a:lvl1pPr>
          </a:lstStyle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什么是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ELK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？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0606" y="1295400"/>
            <a:ext cx="2632154" cy="4724400"/>
          </a:xfrm>
          <a:prstGeom prst="rect">
            <a:avLst/>
          </a:prstGeom>
          <a:solidFill>
            <a:srgbClr val="2B7D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82323" y="1349474"/>
            <a:ext cx="118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日志收集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07180" y="1678999"/>
            <a:ext cx="1550396" cy="76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212452" y="173307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filebeat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18766" y="2060758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50000"/>
                  </a:schemeClr>
                </a:solidFill>
              </a:rPr>
              <a:t>Tomcat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-log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3466" y="2813689"/>
            <a:ext cx="1550396" cy="76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219330" y="287013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filebeat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125644" y="319782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50000"/>
                  </a:schemeClr>
                </a:solidFill>
              </a:rPr>
              <a:t>system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-log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155636" y="2980557"/>
            <a:ext cx="123468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logstash</a:t>
            </a:r>
            <a:endParaRPr lang="zh-CN" altLang="en-US" dirty="0"/>
          </a:p>
        </p:txBody>
      </p:sp>
      <p:sp>
        <p:nvSpPr>
          <p:cNvPr id="25" name="圆角矩形 24"/>
          <p:cNvSpPr/>
          <p:nvPr/>
        </p:nvSpPr>
        <p:spPr>
          <a:xfrm>
            <a:off x="6019800" y="2030427"/>
            <a:ext cx="1752600" cy="2897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8001000" y="3081025"/>
            <a:ext cx="9144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Kibana</a:t>
            </a:r>
            <a:endParaRPr lang="zh-CN" altLang="en-US" sz="1600" dirty="0"/>
          </a:p>
        </p:txBody>
      </p:sp>
      <p:sp>
        <p:nvSpPr>
          <p:cNvPr id="27" name="文本框 26"/>
          <p:cNvSpPr txBox="1"/>
          <p:nvPr/>
        </p:nvSpPr>
        <p:spPr>
          <a:xfrm>
            <a:off x="6444694" y="242529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日志搜索</a:t>
            </a:r>
            <a:endParaRPr lang="zh-CN" altLang="en-US" sz="1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4052270" y="265436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日志过滤和分析</a:t>
            </a:r>
            <a:endParaRPr lang="zh-CN" altLang="en-US" sz="1400" dirty="0"/>
          </a:p>
        </p:txBody>
      </p:sp>
      <p:sp>
        <p:nvSpPr>
          <p:cNvPr id="29" name="圆角矩形 28"/>
          <p:cNvSpPr/>
          <p:nvPr/>
        </p:nvSpPr>
        <p:spPr>
          <a:xfrm>
            <a:off x="6078041" y="2883481"/>
            <a:ext cx="1636118" cy="358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Elasticsearch</a:t>
            </a:r>
            <a:endParaRPr lang="zh-CN" altLang="en-US" dirty="0"/>
          </a:p>
        </p:txBody>
      </p:sp>
      <p:sp>
        <p:nvSpPr>
          <p:cNvPr id="30" name="圆角矩形 29"/>
          <p:cNvSpPr/>
          <p:nvPr/>
        </p:nvSpPr>
        <p:spPr>
          <a:xfrm>
            <a:off x="6078041" y="3815988"/>
            <a:ext cx="1636118" cy="358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Elasticsearch</a:t>
            </a:r>
            <a:endParaRPr lang="zh-CN" altLang="en-US" dirty="0"/>
          </a:p>
        </p:txBody>
      </p:sp>
      <p:cxnSp>
        <p:nvCxnSpPr>
          <p:cNvPr id="32" name="直接箭头连接符 31"/>
          <p:cNvCxnSpPr>
            <a:stCxn id="16" idx="3"/>
            <a:endCxn id="10" idx="1"/>
          </p:cNvCxnSpPr>
          <p:nvPr/>
        </p:nvCxnSpPr>
        <p:spPr>
          <a:xfrm>
            <a:off x="2473862" y="3195448"/>
            <a:ext cx="1681774" cy="24230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44" idx="3"/>
            <a:endCxn id="10" idx="1"/>
          </p:cNvCxnSpPr>
          <p:nvPr/>
        </p:nvCxnSpPr>
        <p:spPr>
          <a:xfrm flipV="1">
            <a:off x="2500322" y="3437757"/>
            <a:ext cx="1655314" cy="90506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stCxn id="5" idx="3"/>
          </p:cNvCxnSpPr>
          <p:nvPr/>
        </p:nvCxnSpPr>
        <p:spPr>
          <a:xfrm>
            <a:off x="2457576" y="2060758"/>
            <a:ext cx="3564957" cy="301442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992759" y="1712265"/>
            <a:ext cx="2976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Tomcat</a:t>
            </a:r>
            <a:r>
              <a:rPr lang="zh-CN" altLang="en-US" sz="1400" dirty="0" smtClean="0"/>
              <a:t>等不需要过滤的可直传至</a:t>
            </a:r>
            <a:r>
              <a:rPr lang="en-US" altLang="zh-CN" sz="1400" dirty="0" smtClean="0"/>
              <a:t>ES</a:t>
            </a:r>
            <a:endParaRPr lang="zh-CN" altLang="en-US" sz="1400" dirty="0"/>
          </a:p>
        </p:txBody>
      </p:sp>
      <p:sp>
        <p:nvSpPr>
          <p:cNvPr id="41" name="矩形 40"/>
          <p:cNvSpPr/>
          <p:nvPr/>
        </p:nvSpPr>
        <p:spPr>
          <a:xfrm>
            <a:off x="969804" y="5117916"/>
            <a:ext cx="1550396" cy="76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1275076" y="517199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filebeat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1181390" y="549967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APP-log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49926" y="3961067"/>
            <a:ext cx="1550396" cy="76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1255198" y="401514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filebeat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1161512" y="434282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Nginx-log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1" name="直接箭头连接符 50"/>
          <p:cNvCxnSpPr>
            <a:stCxn id="41" idx="3"/>
            <a:endCxn id="10" idx="1"/>
          </p:cNvCxnSpPr>
          <p:nvPr/>
        </p:nvCxnSpPr>
        <p:spPr>
          <a:xfrm flipV="1">
            <a:off x="2520200" y="3437757"/>
            <a:ext cx="1635436" cy="206191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7917026" y="257918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展示、控制</a:t>
            </a:r>
            <a:endParaRPr lang="zh-CN" altLang="en-US" sz="1400" dirty="0"/>
          </a:p>
        </p:txBody>
      </p:sp>
      <p:sp>
        <p:nvSpPr>
          <p:cNvPr id="53" name="右箭头 52"/>
          <p:cNvSpPr/>
          <p:nvPr/>
        </p:nvSpPr>
        <p:spPr>
          <a:xfrm>
            <a:off x="5392475" y="3423913"/>
            <a:ext cx="627325" cy="47288"/>
          </a:xfrm>
          <a:prstGeom prst="rightArrow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右箭头 53"/>
          <p:cNvSpPr/>
          <p:nvPr/>
        </p:nvSpPr>
        <p:spPr>
          <a:xfrm>
            <a:off x="7772400" y="3577207"/>
            <a:ext cx="228600" cy="45719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9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0606" y="195486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756" y="342518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7821" y="608330"/>
            <a:ext cx="8246179" cy="127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>
            <a:spLocks noGrp="1"/>
          </p:cNvSpPr>
          <p:nvPr/>
        </p:nvSpPr>
        <p:spPr>
          <a:xfrm>
            <a:off x="889635" y="195580"/>
            <a:ext cx="4541520" cy="395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/>
            </a:lvl1pPr>
          </a:lstStyle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哪些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公司在用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ELK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？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  <a:sym typeface="+mn-ea"/>
            </a:endParaRPr>
          </a:p>
        </p:txBody>
      </p:sp>
      <p:grpSp>
        <p:nvGrpSpPr>
          <p:cNvPr id="8" name="Group 91"/>
          <p:cNvGrpSpPr/>
          <p:nvPr/>
        </p:nvGrpSpPr>
        <p:grpSpPr>
          <a:xfrm>
            <a:off x="3715062" y="2119906"/>
            <a:ext cx="2028791" cy="1989452"/>
            <a:chOff x="4954537" y="2639291"/>
            <a:chExt cx="2317189" cy="2409921"/>
          </a:xfrm>
        </p:grpSpPr>
        <p:sp>
          <p:nvSpPr>
            <p:cNvPr id="9" name="Freeform 6"/>
            <p:cNvSpPr/>
            <p:nvPr/>
          </p:nvSpPr>
          <p:spPr bwMode="auto">
            <a:xfrm>
              <a:off x="5023094" y="2710873"/>
              <a:ext cx="2248632" cy="2302548"/>
            </a:xfrm>
            <a:custGeom>
              <a:avLst/>
              <a:gdLst>
                <a:gd name="T0" fmla="*/ 36 w 1104"/>
                <a:gd name="T1" fmla="*/ 1107 h 1107"/>
                <a:gd name="T2" fmla="*/ 141 w 1104"/>
                <a:gd name="T3" fmla="*/ 1107 h 1107"/>
                <a:gd name="T4" fmla="*/ 177 w 1104"/>
                <a:gd name="T5" fmla="*/ 1072 h 1107"/>
                <a:gd name="T6" fmla="*/ 141 w 1104"/>
                <a:gd name="T7" fmla="*/ 1036 h 1107"/>
                <a:gd name="T8" fmla="*/ 115 w 1104"/>
                <a:gd name="T9" fmla="*/ 1036 h 1107"/>
                <a:gd name="T10" fmla="*/ 1032 w 1104"/>
                <a:gd name="T11" fmla="*/ 119 h 1107"/>
                <a:gd name="T12" fmla="*/ 1032 w 1104"/>
                <a:gd name="T13" fmla="*/ 144 h 1107"/>
                <a:gd name="T14" fmla="*/ 1068 w 1104"/>
                <a:gd name="T15" fmla="*/ 180 h 1107"/>
                <a:gd name="T16" fmla="*/ 1104 w 1104"/>
                <a:gd name="T17" fmla="*/ 144 h 1107"/>
                <a:gd name="T18" fmla="*/ 1104 w 1104"/>
                <a:gd name="T19" fmla="*/ 36 h 1107"/>
                <a:gd name="T20" fmla="*/ 1068 w 1104"/>
                <a:gd name="T21" fmla="*/ 0 h 1107"/>
                <a:gd name="T22" fmla="*/ 963 w 1104"/>
                <a:gd name="T23" fmla="*/ 0 h 1107"/>
                <a:gd name="T24" fmla="*/ 927 w 1104"/>
                <a:gd name="T25" fmla="*/ 36 h 1107"/>
                <a:gd name="T26" fmla="*/ 963 w 1104"/>
                <a:gd name="T27" fmla="*/ 72 h 1107"/>
                <a:gd name="T28" fmla="*/ 989 w 1104"/>
                <a:gd name="T29" fmla="*/ 72 h 1107"/>
                <a:gd name="T30" fmla="*/ 72 w 1104"/>
                <a:gd name="T31" fmla="*/ 989 h 1107"/>
                <a:gd name="T32" fmla="*/ 72 w 1104"/>
                <a:gd name="T33" fmla="*/ 964 h 1107"/>
                <a:gd name="T34" fmla="*/ 36 w 1104"/>
                <a:gd name="T35" fmla="*/ 928 h 1107"/>
                <a:gd name="T36" fmla="*/ 0 w 1104"/>
                <a:gd name="T37" fmla="*/ 964 h 1107"/>
                <a:gd name="T38" fmla="*/ 0 w 1104"/>
                <a:gd name="T39" fmla="*/ 1072 h 1107"/>
                <a:gd name="T40" fmla="*/ 36 w 1104"/>
                <a:gd name="T41" fmla="*/ 110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4" h="1107">
                  <a:moveTo>
                    <a:pt x="36" y="1107"/>
                  </a:moveTo>
                  <a:cubicBezTo>
                    <a:pt x="141" y="1107"/>
                    <a:pt x="141" y="1107"/>
                    <a:pt x="141" y="1107"/>
                  </a:cubicBezTo>
                  <a:cubicBezTo>
                    <a:pt x="160" y="1107"/>
                    <a:pt x="177" y="1091"/>
                    <a:pt x="177" y="1072"/>
                  </a:cubicBezTo>
                  <a:cubicBezTo>
                    <a:pt x="177" y="1052"/>
                    <a:pt x="160" y="1036"/>
                    <a:pt x="141" y="1036"/>
                  </a:cubicBezTo>
                  <a:cubicBezTo>
                    <a:pt x="115" y="1036"/>
                    <a:pt x="115" y="1036"/>
                    <a:pt x="115" y="1036"/>
                  </a:cubicBezTo>
                  <a:cubicBezTo>
                    <a:pt x="1032" y="119"/>
                    <a:pt x="1032" y="119"/>
                    <a:pt x="1032" y="119"/>
                  </a:cubicBezTo>
                  <a:cubicBezTo>
                    <a:pt x="1032" y="144"/>
                    <a:pt x="1032" y="144"/>
                    <a:pt x="1032" y="144"/>
                  </a:cubicBezTo>
                  <a:cubicBezTo>
                    <a:pt x="1032" y="164"/>
                    <a:pt x="1049" y="180"/>
                    <a:pt x="1068" y="180"/>
                  </a:cubicBezTo>
                  <a:cubicBezTo>
                    <a:pt x="1088" y="180"/>
                    <a:pt x="1104" y="164"/>
                    <a:pt x="1104" y="144"/>
                  </a:cubicBezTo>
                  <a:cubicBezTo>
                    <a:pt x="1104" y="36"/>
                    <a:pt x="1104" y="36"/>
                    <a:pt x="1104" y="36"/>
                  </a:cubicBezTo>
                  <a:cubicBezTo>
                    <a:pt x="1104" y="16"/>
                    <a:pt x="1088" y="0"/>
                    <a:pt x="1068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44" y="0"/>
                    <a:pt x="927" y="16"/>
                    <a:pt x="927" y="36"/>
                  </a:cubicBezTo>
                  <a:cubicBezTo>
                    <a:pt x="927" y="56"/>
                    <a:pt x="944" y="72"/>
                    <a:pt x="963" y="72"/>
                  </a:cubicBezTo>
                  <a:cubicBezTo>
                    <a:pt x="989" y="72"/>
                    <a:pt x="989" y="72"/>
                    <a:pt x="989" y="72"/>
                  </a:cubicBezTo>
                  <a:cubicBezTo>
                    <a:pt x="72" y="989"/>
                    <a:pt x="72" y="989"/>
                    <a:pt x="72" y="989"/>
                  </a:cubicBezTo>
                  <a:cubicBezTo>
                    <a:pt x="72" y="964"/>
                    <a:pt x="72" y="964"/>
                    <a:pt x="72" y="964"/>
                  </a:cubicBezTo>
                  <a:cubicBezTo>
                    <a:pt x="72" y="944"/>
                    <a:pt x="55" y="928"/>
                    <a:pt x="36" y="928"/>
                  </a:cubicBezTo>
                  <a:cubicBezTo>
                    <a:pt x="16" y="928"/>
                    <a:pt x="0" y="944"/>
                    <a:pt x="0" y="964"/>
                  </a:cubicBezTo>
                  <a:cubicBezTo>
                    <a:pt x="0" y="1072"/>
                    <a:pt x="0" y="1072"/>
                    <a:pt x="0" y="1072"/>
                  </a:cubicBezTo>
                  <a:cubicBezTo>
                    <a:pt x="0" y="1091"/>
                    <a:pt x="16" y="1107"/>
                    <a:pt x="36" y="110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5059362" y="2639291"/>
              <a:ext cx="2176096" cy="2409921"/>
            </a:xfrm>
            <a:custGeom>
              <a:avLst/>
              <a:gdLst>
                <a:gd name="T0" fmla="*/ 0 w 1108"/>
                <a:gd name="T1" fmla="*/ 35 h 1104"/>
                <a:gd name="T2" fmla="*/ 0 w 1108"/>
                <a:gd name="T3" fmla="*/ 140 h 1104"/>
                <a:gd name="T4" fmla="*/ 36 w 1108"/>
                <a:gd name="T5" fmla="*/ 176 h 1104"/>
                <a:gd name="T6" fmla="*/ 72 w 1108"/>
                <a:gd name="T7" fmla="*/ 140 h 1104"/>
                <a:gd name="T8" fmla="*/ 72 w 1108"/>
                <a:gd name="T9" fmla="*/ 115 h 1104"/>
                <a:gd name="T10" fmla="*/ 989 w 1108"/>
                <a:gd name="T11" fmla="*/ 1032 h 1104"/>
                <a:gd name="T12" fmla="*/ 964 w 1108"/>
                <a:gd name="T13" fmla="*/ 1032 h 1104"/>
                <a:gd name="T14" fmla="*/ 928 w 1108"/>
                <a:gd name="T15" fmla="*/ 1068 h 1104"/>
                <a:gd name="T16" fmla="*/ 964 w 1108"/>
                <a:gd name="T17" fmla="*/ 1104 h 1104"/>
                <a:gd name="T18" fmla="*/ 1072 w 1108"/>
                <a:gd name="T19" fmla="*/ 1104 h 1104"/>
                <a:gd name="T20" fmla="*/ 1108 w 1108"/>
                <a:gd name="T21" fmla="*/ 1068 h 1104"/>
                <a:gd name="T22" fmla="*/ 1108 w 1108"/>
                <a:gd name="T23" fmla="*/ 963 h 1104"/>
                <a:gd name="T24" fmla="*/ 1072 w 1108"/>
                <a:gd name="T25" fmla="*/ 927 h 1104"/>
                <a:gd name="T26" fmla="*/ 1036 w 1108"/>
                <a:gd name="T27" fmla="*/ 963 h 1104"/>
                <a:gd name="T28" fmla="*/ 1036 w 1108"/>
                <a:gd name="T29" fmla="*/ 988 h 1104"/>
                <a:gd name="T30" fmla="*/ 119 w 1108"/>
                <a:gd name="T31" fmla="*/ 71 h 1104"/>
                <a:gd name="T32" fmla="*/ 144 w 1108"/>
                <a:gd name="T33" fmla="*/ 71 h 1104"/>
                <a:gd name="T34" fmla="*/ 180 w 1108"/>
                <a:gd name="T35" fmla="*/ 35 h 1104"/>
                <a:gd name="T36" fmla="*/ 144 w 1108"/>
                <a:gd name="T37" fmla="*/ 0 h 1104"/>
                <a:gd name="T38" fmla="*/ 36 w 1108"/>
                <a:gd name="T39" fmla="*/ 0 h 1104"/>
                <a:gd name="T40" fmla="*/ 0 w 1108"/>
                <a:gd name="T41" fmla="*/ 35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8" h="1104">
                  <a:moveTo>
                    <a:pt x="0" y="35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60"/>
                    <a:pt x="16" y="176"/>
                    <a:pt x="36" y="176"/>
                  </a:cubicBezTo>
                  <a:cubicBezTo>
                    <a:pt x="56" y="176"/>
                    <a:pt x="72" y="160"/>
                    <a:pt x="72" y="140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989" y="1032"/>
                    <a:pt x="989" y="1032"/>
                    <a:pt x="989" y="1032"/>
                  </a:cubicBezTo>
                  <a:cubicBezTo>
                    <a:pt x="964" y="1032"/>
                    <a:pt x="964" y="1032"/>
                    <a:pt x="964" y="1032"/>
                  </a:cubicBezTo>
                  <a:cubicBezTo>
                    <a:pt x="944" y="1032"/>
                    <a:pt x="928" y="1048"/>
                    <a:pt x="928" y="1068"/>
                  </a:cubicBezTo>
                  <a:cubicBezTo>
                    <a:pt x="928" y="1088"/>
                    <a:pt x="944" y="1104"/>
                    <a:pt x="964" y="1104"/>
                  </a:cubicBezTo>
                  <a:cubicBezTo>
                    <a:pt x="1072" y="1104"/>
                    <a:pt x="1072" y="1104"/>
                    <a:pt x="1072" y="1104"/>
                  </a:cubicBezTo>
                  <a:cubicBezTo>
                    <a:pt x="1092" y="1104"/>
                    <a:pt x="1108" y="1088"/>
                    <a:pt x="1108" y="1068"/>
                  </a:cubicBezTo>
                  <a:cubicBezTo>
                    <a:pt x="1108" y="963"/>
                    <a:pt x="1108" y="963"/>
                    <a:pt x="1108" y="963"/>
                  </a:cubicBezTo>
                  <a:cubicBezTo>
                    <a:pt x="1108" y="943"/>
                    <a:pt x="1092" y="927"/>
                    <a:pt x="1072" y="927"/>
                  </a:cubicBezTo>
                  <a:cubicBezTo>
                    <a:pt x="1052" y="927"/>
                    <a:pt x="1036" y="943"/>
                    <a:pt x="1036" y="963"/>
                  </a:cubicBezTo>
                  <a:cubicBezTo>
                    <a:pt x="1036" y="988"/>
                    <a:pt x="1036" y="988"/>
                    <a:pt x="1036" y="988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64" y="71"/>
                    <a:pt x="180" y="55"/>
                    <a:pt x="180" y="35"/>
                  </a:cubicBezTo>
                  <a:cubicBezTo>
                    <a:pt x="180" y="16"/>
                    <a:pt x="164" y="0"/>
                    <a:pt x="14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4954537" y="3744992"/>
              <a:ext cx="2307881" cy="343081"/>
            </a:xfrm>
            <a:custGeom>
              <a:avLst/>
              <a:gdLst>
                <a:gd name="T0" fmla="*/ 1528 w 1542"/>
                <a:gd name="T1" fmla="*/ 88 h 229"/>
                <a:gd name="T2" fmla="*/ 1453 w 1542"/>
                <a:gd name="T3" fmla="*/ 14 h 229"/>
                <a:gd name="T4" fmla="*/ 1403 w 1542"/>
                <a:gd name="T5" fmla="*/ 14 h 229"/>
                <a:gd name="T6" fmla="*/ 1403 w 1542"/>
                <a:gd name="T7" fmla="*/ 65 h 229"/>
                <a:gd name="T8" fmla="*/ 1420 w 1542"/>
                <a:gd name="T9" fmla="*/ 83 h 229"/>
                <a:gd name="T10" fmla="*/ 124 w 1542"/>
                <a:gd name="T11" fmla="*/ 83 h 229"/>
                <a:gd name="T12" fmla="*/ 141 w 1542"/>
                <a:gd name="T13" fmla="*/ 65 h 229"/>
                <a:gd name="T14" fmla="*/ 141 w 1542"/>
                <a:gd name="T15" fmla="*/ 14 h 229"/>
                <a:gd name="T16" fmla="*/ 91 w 1542"/>
                <a:gd name="T17" fmla="*/ 14 h 229"/>
                <a:gd name="T18" fmla="*/ 14 w 1542"/>
                <a:gd name="T19" fmla="*/ 90 h 229"/>
                <a:gd name="T20" fmla="*/ 14 w 1542"/>
                <a:gd name="T21" fmla="*/ 141 h 229"/>
                <a:gd name="T22" fmla="*/ 89 w 1542"/>
                <a:gd name="T23" fmla="*/ 215 h 229"/>
                <a:gd name="T24" fmla="*/ 139 w 1542"/>
                <a:gd name="T25" fmla="*/ 215 h 229"/>
                <a:gd name="T26" fmla="*/ 139 w 1542"/>
                <a:gd name="T27" fmla="*/ 165 h 229"/>
                <a:gd name="T28" fmla="*/ 122 w 1542"/>
                <a:gd name="T29" fmla="*/ 147 h 229"/>
                <a:gd name="T30" fmla="*/ 1418 w 1542"/>
                <a:gd name="T31" fmla="*/ 147 h 229"/>
                <a:gd name="T32" fmla="*/ 1401 w 1542"/>
                <a:gd name="T33" fmla="*/ 165 h 229"/>
                <a:gd name="T34" fmla="*/ 1401 w 1542"/>
                <a:gd name="T35" fmla="*/ 215 h 229"/>
                <a:gd name="T36" fmla="*/ 1451 w 1542"/>
                <a:gd name="T37" fmla="*/ 215 h 229"/>
                <a:gd name="T38" fmla="*/ 1528 w 1542"/>
                <a:gd name="T39" fmla="*/ 139 h 229"/>
                <a:gd name="T40" fmla="*/ 1528 w 1542"/>
                <a:gd name="T41" fmla="*/ 8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2" h="229">
                  <a:moveTo>
                    <a:pt x="1528" y="88"/>
                  </a:moveTo>
                  <a:cubicBezTo>
                    <a:pt x="1453" y="14"/>
                    <a:pt x="1453" y="14"/>
                    <a:pt x="1453" y="14"/>
                  </a:cubicBezTo>
                  <a:cubicBezTo>
                    <a:pt x="1439" y="0"/>
                    <a:pt x="1417" y="0"/>
                    <a:pt x="1403" y="14"/>
                  </a:cubicBezTo>
                  <a:cubicBezTo>
                    <a:pt x="1389" y="28"/>
                    <a:pt x="1389" y="51"/>
                    <a:pt x="1403" y="65"/>
                  </a:cubicBezTo>
                  <a:cubicBezTo>
                    <a:pt x="1420" y="83"/>
                    <a:pt x="1420" y="83"/>
                    <a:pt x="1420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55" y="51"/>
                    <a:pt x="155" y="28"/>
                    <a:pt x="141" y="14"/>
                  </a:cubicBezTo>
                  <a:cubicBezTo>
                    <a:pt x="127" y="0"/>
                    <a:pt x="105" y="0"/>
                    <a:pt x="91" y="1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104"/>
                    <a:pt x="0" y="127"/>
                    <a:pt x="14" y="141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103" y="229"/>
                    <a:pt x="125" y="229"/>
                    <a:pt x="139" y="215"/>
                  </a:cubicBezTo>
                  <a:cubicBezTo>
                    <a:pt x="153" y="201"/>
                    <a:pt x="153" y="179"/>
                    <a:pt x="139" y="165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418" y="147"/>
                    <a:pt x="1418" y="147"/>
                    <a:pt x="1418" y="147"/>
                  </a:cubicBezTo>
                  <a:cubicBezTo>
                    <a:pt x="1401" y="165"/>
                    <a:pt x="1401" y="165"/>
                    <a:pt x="1401" y="165"/>
                  </a:cubicBezTo>
                  <a:cubicBezTo>
                    <a:pt x="1387" y="179"/>
                    <a:pt x="1387" y="201"/>
                    <a:pt x="1401" y="215"/>
                  </a:cubicBezTo>
                  <a:cubicBezTo>
                    <a:pt x="1415" y="229"/>
                    <a:pt x="1437" y="229"/>
                    <a:pt x="1451" y="215"/>
                  </a:cubicBezTo>
                  <a:cubicBezTo>
                    <a:pt x="1528" y="139"/>
                    <a:pt x="1528" y="139"/>
                    <a:pt x="1528" y="139"/>
                  </a:cubicBezTo>
                  <a:cubicBezTo>
                    <a:pt x="1542" y="125"/>
                    <a:pt x="1542" y="102"/>
                    <a:pt x="1528" y="8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5421684" y="3225308"/>
              <a:ext cx="1355864" cy="13564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5565373" y="3368996"/>
              <a:ext cx="1068487" cy="10691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8" name="TextBox 158"/>
          <p:cNvSpPr txBox="1"/>
          <p:nvPr/>
        </p:nvSpPr>
        <p:spPr>
          <a:xfrm>
            <a:off x="7130125" y="1161242"/>
            <a:ext cx="163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类似百度百科，通过</a:t>
            </a:r>
            <a:r>
              <a:rPr lang="en-US" altLang="zh-CN" sz="1200" dirty="0" err="1" smtClean="0">
                <a:solidFill>
                  <a:schemeClr val="accent2">
                    <a:lumMod val="10000"/>
                  </a:schemeClr>
                </a:solidFill>
              </a:rPr>
              <a:t>Elasticsearch</a:t>
            </a:r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实现全文检索，高亮，搜索推荐</a:t>
            </a:r>
            <a:endParaRPr lang="id-ID" sz="1200" b="1" dirty="0">
              <a:solidFill>
                <a:schemeClr val="accent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9" name="Oval 66"/>
          <p:cNvSpPr/>
          <p:nvPr/>
        </p:nvSpPr>
        <p:spPr>
          <a:xfrm>
            <a:off x="229787" y="1196932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812" y="1112774"/>
            <a:ext cx="1333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82"/>
          <p:cNvSpPr txBox="1"/>
          <p:nvPr/>
        </p:nvSpPr>
        <p:spPr>
          <a:xfrm>
            <a:off x="393700" y="2616200"/>
            <a:ext cx="174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德比软件用不到 </a:t>
            </a:r>
            <a:r>
              <a:rPr lang="en-US" altLang="zh-CN" sz="1200" dirty="0" smtClean="0">
                <a:solidFill>
                  <a:schemeClr val="accent2">
                    <a:lumMod val="10000"/>
                  </a:schemeClr>
                </a:solidFill>
              </a:rPr>
              <a:t>20 </a:t>
            </a:r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台的 </a:t>
            </a:r>
            <a:r>
              <a:rPr lang="en-US" altLang="zh-CN" sz="1200" dirty="0" err="1" smtClean="0">
                <a:solidFill>
                  <a:schemeClr val="accent2">
                    <a:lumMod val="10000"/>
                  </a:schemeClr>
                </a:solidFill>
              </a:rPr>
              <a:t>Elasticsearch</a:t>
            </a:r>
            <a:r>
              <a:rPr lang="en-US" altLang="zh-CN" sz="12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服务器来支撑总量 </a:t>
            </a:r>
            <a:r>
              <a:rPr lang="en-US" altLang="zh-CN" sz="1200" dirty="0" smtClean="0">
                <a:solidFill>
                  <a:schemeClr val="accent2">
                    <a:lumMod val="10000"/>
                  </a:schemeClr>
                </a:solidFill>
              </a:rPr>
              <a:t>800 </a:t>
            </a:r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亿的日志分析</a:t>
            </a:r>
            <a:endParaRPr lang="id-ID" sz="1200" b="1" dirty="0">
              <a:solidFill>
                <a:schemeClr val="accent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8530" y="2809993"/>
            <a:ext cx="145659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66"/>
          <p:cNvSpPr/>
          <p:nvPr/>
        </p:nvSpPr>
        <p:spPr>
          <a:xfrm>
            <a:off x="166287" y="2835232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5102" y="4374296"/>
            <a:ext cx="1447801" cy="5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87"/>
          <p:cNvSpPr txBox="1"/>
          <p:nvPr/>
        </p:nvSpPr>
        <p:spPr>
          <a:xfrm>
            <a:off x="431800" y="4216400"/>
            <a:ext cx="1480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solidFill>
                  <a:schemeClr val="accent2">
                    <a:lumMod val="10000"/>
                  </a:schemeClr>
                </a:solidFill>
              </a:rPr>
              <a:t>Github</a:t>
            </a:r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使用</a:t>
            </a:r>
            <a:r>
              <a:rPr lang="en-US" altLang="zh-CN" sz="1200" dirty="0" err="1" smtClean="0">
                <a:solidFill>
                  <a:schemeClr val="accent2">
                    <a:lumMod val="10000"/>
                  </a:schemeClr>
                </a:solidFill>
              </a:rPr>
              <a:t>Elasticsearch</a:t>
            </a:r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搜索</a:t>
            </a:r>
            <a:r>
              <a:rPr lang="en-US" altLang="zh-CN" sz="1200" dirty="0" smtClean="0">
                <a:solidFill>
                  <a:schemeClr val="accent2">
                    <a:lumMod val="10000"/>
                  </a:schemeClr>
                </a:solidFill>
              </a:rPr>
              <a:t>20TB</a:t>
            </a:r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的数据，包括</a:t>
            </a:r>
            <a:r>
              <a:rPr lang="en-US" altLang="zh-CN" sz="1200" dirty="0" smtClean="0">
                <a:solidFill>
                  <a:schemeClr val="accent2">
                    <a:lumMod val="10000"/>
                  </a:schemeClr>
                </a:solidFill>
              </a:rPr>
              <a:t>13</a:t>
            </a:r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亿的文件和</a:t>
            </a:r>
            <a:r>
              <a:rPr lang="en-US" altLang="zh-CN" sz="1200" dirty="0" smtClean="0">
                <a:solidFill>
                  <a:schemeClr val="accent2">
                    <a:lumMod val="10000"/>
                  </a:schemeClr>
                </a:solidFill>
              </a:rPr>
              <a:t>1300</a:t>
            </a:r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亿行的代码</a:t>
            </a:r>
            <a:endParaRPr lang="id-ID" sz="1200" b="1" dirty="0">
              <a:solidFill>
                <a:schemeClr val="accent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26" name="Oval 66"/>
          <p:cNvSpPr/>
          <p:nvPr/>
        </p:nvSpPr>
        <p:spPr>
          <a:xfrm>
            <a:off x="115487" y="4638632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89"/>
          <p:cNvSpPr txBox="1"/>
          <p:nvPr/>
        </p:nvSpPr>
        <p:spPr>
          <a:xfrm>
            <a:off x="457201" y="8382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携程善用</a:t>
            </a:r>
            <a:r>
              <a:rPr lang="en-US" altLang="zh-CN" sz="1200" dirty="0" err="1" smtClean="0">
                <a:solidFill>
                  <a:schemeClr val="accent2">
                    <a:lumMod val="10000"/>
                  </a:schemeClr>
                </a:solidFill>
              </a:rPr>
              <a:t>Elasticsearch</a:t>
            </a:r>
            <a:r>
              <a:rPr lang="en-US" altLang="zh-CN" sz="12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进行集中式的</a:t>
            </a:r>
            <a:r>
              <a:rPr lang="en-US" altLang="zh-CN" sz="1200" dirty="0" err="1" smtClean="0">
                <a:solidFill>
                  <a:schemeClr val="accent2">
                    <a:lumMod val="10000"/>
                  </a:schemeClr>
                </a:solidFill>
              </a:rPr>
              <a:t>FileBeat</a:t>
            </a:r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运维日志管理为业务部门提供统一的搜索服务平台</a:t>
            </a:r>
            <a:endParaRPr lang="id-ID" sz="1200" b="1" dirty="0">
              <a:solidFill>
                <a:schemeClr val="accent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28" name="Oval 66"/>
          <p:cNvSpPr/>
          <p:nvPr/>
        </p:nvSpPr>
        <p:spPr>
          <a:xfrm>
            <a:off x="8732161" y="1447051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8768" y="2809993"/>
            <a:ext cx="1447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93"/>
          <p:cNvSpPr txBox="1"/>
          <p:nvPr/>
        </p:nvSpPr>
        <p:spPr>
          <a:xfrm>
            <a:off x="7213641" y="2851136"/>
            <a:ext cx="147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accent2">
                    <a:lumMod val="10000"/>
                  </a:schemeClr>
                </a:solidFill>
              </a:rPr>
              <a:t>通过日志分析统一查看中国区的整体销售情况</a:t>
            </a:r>
            <a:endParaRPr lang="id-ID" sz="1200" b="1" dirty="0">
              <a:solidFill>
                <a:schemeClr val="accent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31" name="Oval 66"/>
          <p:cNvSpPr/>
          <p:nvPr/>
        </p:nvSpPr>
        <p:spPr>
          <a:xfrm>
            <a:off x="8763000" y="3063832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66"/>
          <p:cNvSpPr/>
          <p:nvPr/>
        </p:nvSpPr>
        <p:spPr>
          <a:xfrm>
            <a:off x="8727191" y="4749990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5711393" y="1298883"/>
            <a:ext cx="1299210" cy="572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977110" y="142285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2">
                    <a:lumMod val="10000"/>
                  </a:schemeClr>
                </a:solidFill>
              </a:rPr>
              <a:t>维基百科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299861" y="4437049"/>
            <a:ext cx="1184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accent2">
                    <a:lumMod val="10000"/>
                  </a:schemeClr>
                </a:solidFill>
              </a:rPr>
              <a:t>360</a:t>
            </a:r>
            <a:r>
              <a:rPr lang="zh-CN" altLang="en-US" sz="1200" dirty="0">
                <a:solidFill>
                  <a:schemeClr val="accent2">
                    <a:lumMod val="10000"/>
                  </a:schemeClr>
                </a:solidFill>
              </a:rPr>
              <a:t>公司使</a:t>
            </a:r>
            <a:r>
              <a:rPr lang="en-US" altLang="zh-CN" sz="1200" dirty="0" err="1">
                <a:solidFill>
                  <a:schemeClr val="accent2">
                    <a:lumMod val="10000"/>
                  </a:schemeClr>
                </a:solidFill>
              </a:rPr>
              <a:t>elasticsearch</a:t>
            </a:r>
            <a:r>
              <a:rPr lang="zh-CN" altLang="en-US" sz="1200" dirty="0">
                <a:solidFill>
                  <a:schemeClr val="accent2">
                    <a:lumMod val="10000"/>
                  </a:schemeClr>
                </a:solidFill>
              </a:rPr>
              <a:t>对旗下系统做日志监控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8768" y="4465788"/>
            <a:ext cx="1493226" cy="5168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69281" y="552515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accent2">
                    <a:lumMod val="10000"/>
                  </a:schemeClr>
                </a:solidFill>
              </a:rPr>
              <a:t>Sina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</a:rPr>
              <a:t>、饿了么、携程、华为、美团</a:t>
            </a:r>
            <a:r>
              <a:rPr lang="zh-CN" altLang="en-US" dirty="0" smtClean="0">
                <a:solidFill>
                  <a:schemeClr val="accent2">
                    <a:lumMod val="10000"/>
                  </a:schemeClr>
                </a:solidFill>
              </a:rPr>
              <a:t>、阿里巴巴、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</a:rPr>
              <a:t>畅捷通 、新浪微博、大讲台、魅族、</a:t>
            </a:r>
            <a:r>
              <a:rPr lang="en-US" altLang="zh-CN" dirty="0">
                <a:solidFill>
                  <a:schemeClr val="accent2">
                    <a:lumMod val="10000"/>
                  </a:schemeClr>
                </a:solidFill>
              </a:rPr>
              <a:t>IBM...... 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</a:rPr>
              <a:t>这些公司都在使用</a:t>
            </a:r>
            <a:r>
              <a:rPr lang="en-US" altLang="zh-CN" dirty="0">
                <a:solidFill>
                  <a:schemeClr val="accent2">
                    <a:lumMod val="10000"/>
                  </a:schemeClr>
                </a:solidFill>
              </a:rPr>
              <a:t>ELK</a:t>
            </a:r>
            <a:r>
              <a:rPr lang="zh-CN" altLang="en-US" dirty="0" smtClean="0">
                <a:solidFill>
                  <a:schemeClr val="accent2">
                    <a:lumMod val="10000"/>
                  </a:schemeClr>
                </a:solidFill>
              </a:rPr>
              <a:t>！</a:t>
            </a:r>
            <a:endParaRPr lang="zh-CN" altLang="en-US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0606" y="195486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756" y="342518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7821" y="608330"/>
            <a:ext cx="8246179" cy="127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>
            <a:spLocks noGrp="1"/>
          </p:cNvSpPr>
          <p:nvPr/>
        </p:nvSpPr>
        <p:spPr>
          <a:xfrm>
            <a:off x="889635" y="195580"/>
            <a:ext cx="4541520" cy="395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/>
            </a:lvl1pPr>
          </a:lstStyle>
          <a:p>
            <a:r>
              <a:rPr lang="en-US" altLang="zh-CN" b="1" dirty="0" err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Elasticsearch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  <a:sym typeface="+mn-ea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762001" y="914400"/>
            <a:ext cx="7619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chemeClr val="accent2">
                    <a:lumMod val="10000"/>
                  </a:schemeClr>
                </a:solidFill>
              </a:rPr>
              <a:t>ElasticSearch</a:t>
            </a:r>
            <a:r>
              <a:rPr lang="zh-CN" altLang="en-US" sz="2400" dirty="0" smtClean="0">
                <a:solidFill>
                  <a:schemeClr val="accent2">
                    <a:lumMod val="10000"/>
                  </a:schemeClr>
                </a:solidFill>
              </a:rPr>
              <a:t>是</a:t>
            </a:r>
            <a:r>
              <a:rPr lang="en-US" altLang="zh-CN" sz="2400" dirty="0" smtClean="0">
                <a:solidFill>
                  <a:schemeClr val="accent2">
                    <a:lumMod val="10000"/>
                  </a:schemeClr>
                </a:solidFill>
              </a:rPr>
              <a:t>ELK</a:t>
            </a:r>
            <a:r>
              <a:rPr lang="zh-CN" altLang="en-US" sz="2400" dirty="0" smtClean="0">
                <a:solidFill>
                  <a:schemeClr val="accent2">
                    <a:lumMod val="10000"/>
                  </a:schemeClr>
                </a:solidFill>
              </a:rPr>
              <a:t>的核心，简称</a:t>
            </a:r>
            <a:r>
              <a:rPr lang="en-US" altLang="zh-CN" sz="2400" dirty="0" smtClean="0">
                <a:solidFill>
                  <a:schemeClr val="accent2">
                    <a:lumMod val="10000"/>
                  </a:schemeClr>
                </a:solidFill>
              </a:rPr>
              <a:t>ES</a:t>
            </a:r>
            <a:r>
              <a:rPr lang="zh-CN" altLang="en-US" sz="2400" dirty="0" smtClean="0">
                <a:solidFill>
                  <a:schemeClr val="accent2">
                    <a:lumMod val="10000"/>
                  </a:schemeClr>
                </a:solidFill>
              </a:rPr>
              <a:t>，它是一个基于</a:t>
            </a:r>
            <a:r>
              <a:rPr lang="en-US" altLang="zh-CN" sz="2400" dirty="0" smtClean="0">
                <a:solidFill>
                  <a:schemeClr val="accent2">
                    <a:lumMod val="10000"/>
                  </a:schemeClr>
                </a:solidFill>
              </a:rPr>
              <a:t>Apache </a:t>
            </a:r>
            <a:r>
              <a:rPr lang="en-US" altLang="zh-CN" sz="2400" dirty="0" err="1" smtClean="0">
                <a:solidFill>
                  <a:schemeClr val="accent2">
                    <a:lumMod val="10000"/>
                  </a:schemeClr>
                </a:solidFill>
              </a:rPr>
              <a:t>Lucene</a:t>
            </a:r>
            <a:r>
              <a:rPr lang="zh-CN" altLang="en-US" sz="2400" dirty="0" smtClean="0">
                <a:solidFill>
                  <a:schemeClr val="accent2">
                    <a:lumMod val="10000"/>
                  </a:schemeClr>
                </a:solidFill>
              </a:rPr>
              <a:t>的开源数据搜索引擎，具备了</a:t>
            </a:r>
            <a:r>
              <a:rPr lang="en-US" altLang="zh-CN" sz="2400" dirty="0" err="1" smtClean="0">
                <a:solidFill>
                  <a:schemeClr val="accent2">
                    <a:lumMod val="10000"/>
                  </a:schemeClr>
                </a:solidFill>
              </a:rPr>
              <a:t>Lucene</a:t>
            </a:r>
            <a:r>
              <a:rPr lang="zh-CN" altLang="en-US" sz="2400" dirty="0" smtClean="0">
                <a:solidFill>
                  <a:schemeClr val="accent2">
                    <a:lumMod val="10000"/>
                  </a:schemeClr>
                </a:solidFill>
              </a:rPr>
              <a:t>的全部特性，使用 </a:t>
            </a:r>
            <a:r>
              <a:rPr lang="en-US" altLang="zh-CN" sz="2400" dirty="0" smtClean="0">
                <a:solidFill>
                  <a:schemeClr val="accent2">
                    <a:lumMod val="10000"/>
                  </a:schemeClr>
                </a:solidFill>
              </a:rPr>
              <a:t>Java </a:t>
            </a:r>
            <a:r>
              <a:rPr lang="zh-CN" altLang="en-US" sz="2400" dirty="0" smtClean="0">
                <a:solidFill>
                  <a:schemeClr val="accent2">
                    <a:lumMod val="10000"/>
                  </a:schemeClr>
                </a:solidFill>
              </a:rPr>
              <a:t>语言编写。支持分词、全文搜索等。</a:t>
            </a:r>
            <a:endParaRPr lang="en-US" altLang="zh-CN" sz="2400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zh-CN" altLang="en-US" sz="2400" dirty="0" smtClean="0">
                <a:solidFill>
                  <a:schemeClr val="accent2">
                    <a:lumMod val="10000"/>
                  </a:schemeClr>
                </a:solidFill>
              </a:rPr>
              <a:t>它的特点有：</a:t>
            </a:r>
            <a:endParaRPr lang="zh-CN" altLang="en-US" sz="24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762001" y="3030441"/>
            <a:ext cx="8118554" cy="227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b="1" dirty="0" smtClean="0">
                <a:solidFill>
                  <a:schemeClr val="accent2">
                    <a:lumMod val="10000"/>
                  </a:schemeClr>
                </a:solidFill>
              </a:rPr>
              <a:t>实时</a:t>
            </a:r>
            <a:r>
              <a:rPr kumimoji="1" lang="zh-CN" altLang="en-US" sz="1800" dirty="0" smtClean="0">
                <a:solidFill>
                  <a:schemeClr val="accent2">
                    <a:lumMod val="10000"/>
                  </a:schemeClr>
                </a:solidFill>
              </a:rPr>
              <a:t>：可以进行实时的数据搜索和分析</a:t>
            </a:r>
            <a:endParaRPr kumimoji="1" lang="en-US" altLang="zh-CN" sz="1800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kumimoji="1" lang="zh-CN" altLang="en-US" sz="1800" b="1" dirty="0" smtClean="0">
                <a:solidFill>
                  <a:schemeClr val="accent2">
                    <a:lumMod val="10000"/>
                  </a:schemeClr>
                </a:solidFill>
              </a:rPr>
              <a:t>分布式</a:t>
            </a:r>
            <a:r>
              <a:rPr kumimoji="1" lang="zh-CN" altLang="en-US" sz="1800" dirty="0" smtClean="0">
                <a:solidFill>
                  <a:schemeClr val="accent2">
                    <a:lumMod val="10000"/>
                  </a:schemeClr>
                </a:solidFill>
              </a:rPr>
              <a:t>：分布式文件存储，并将每个字段都编入索引</a:t>
            </a:r>
            <a:endParaRPr kumimoji="1" lang="en-US" altLang="zh-CN" sz="1800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kumimoji="1" lang="en-US" altLang="zh-CN" sz="1800" b="1" dirty="0" smtClean="0">
                <a:solidFill>
                  <a:schemeClr val="accent2">
                    <a:lumMod val="10000"/>
                  </a:schemeClr>
                </a:solidFill>
              </a:rPr>
              <a:t>Restful API</a:t>
            </a:r>
            <a:r>
              <a:rPr kumimoji="1" lang="zh-CN" altLang="en-US" sz="1800" dirty="0" smtClean="0">
                <a:solidFill>
                  <a:schemeClr val="accent2">
                    <a:lumMod val="10000"/>
                  </a:schemeClr>
                </a:solidFill>
              </a:rPr>
              <a:t>：对外提供一系列基于</a:t>
            </a:r>
            <a:r>
              <a:rPr kumimoji="1" lang="en-US" altLang="zh-CN" sz="1800" dirty="0" smtClean="0">
                <a:solidFill>
                  <a:schemeClr val="accent2">
                    <a:lumMod val="10000"/>
                  </a:schemeClr>
                </a:solidFill>
              </a:rPr>
              <a:t>JAVA</a:t>
            </a:r>
            <a:r>
              <a:rPr kumimoji="1" lang="zh-CN" altLang="en-US" sz="1800" dirty="0" smtClean="0">
                <a:solidFill>
                  <a:schemeClr val="accent2">
                    <a:lumMod val="10000"/>
                  </a:schemeClr>
                </a:solidFill>
              </a:rPr>
              <a:t>和</a:t>
            </a:r>
            <a:r>
              <a:rPr kumimoji="1" lang="en-US" altLang="zh-CN" sz="1800" dirty="0" smtClean="0">
                <a:solidFill>
                  <a:schemeClr val="accent2">
                    <a:lumMod val="10000"/>
                  </a:schemeClr>
                </a:solidFill>
              </a:rPr>
              <a:t>HTTP</a:t>
            </a:r>
            <a:r>
              <a:rPr kumimoji="1" lang="zh-CN" altLang="en-US" sz="1800" dirty="0" smtClean="0">
                <a:solidFill>
                  <a:schemeClr val="accent2">
                    <a:lumMod val="10000"/>
                  </a:schemeClr>
                </a:solidFill>
              </a:rPr>
              <a:t>的</a:t>
            </a:r>
            <a:r>
              <a:rPr kumimoji="1" lang="en-US" altLang="zh-CN" sz="1800" dirty="0" smtClean="0">
                <a:solidFill>
                  <a:schemeClr val="accent2">
                    <a:lumMod val="10000"/>
                  </a:schemeClr>
                </a:solidFill>
              </a:rPr>
              <a:t>API</a:t>
            </a:r>
            <a:r>
              <a:rPr kumimoji="1" lang="zh-CN" altLang="en-US" sz="1800" dirty="0" smtClean="0">
                <a:solidFill>
                  <a:schemeClr val="accent2">
                    <a:lumMod val="10000"/>
                  </a:schemeClr>
                </a:solidFill>
              </a:rPr>
              <a:t>，用于索引、查询、修改大多数配置</a:t>
            </a:r>
            <a:endParaRPr kumimoji="1" lang="en-US" altLang="zh-CN" sz="1800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kumimoji="1" lang="en-US" altLang="zh-CN" sz="1800" b="1" dirty="0" smtClean="0">
                <a:solidFill>
                  <a:schemeClr val="accent2">
                    <a:lumMod val="10000"/>
                  </a:schemeClr>
                </a:solidFill>
              </a:rPr>
              <a:t>JSON</a:t>
            </a:r>
            <a:r>
              <a:rPr kumimoji="1" lang="zh-CN" altLang="en-US" sz="1800" dirty="0" smtClean="0">
                <a:solidFill>
                  <a:schemeClr val="accent2">
                    <a:lumMod val="10000"/>
                  </a:schemeClr>
                </a:solidFill>
              </a:rPr>
              <a:t>：输入输出格式为</a:t>
            </a:r>
            <a:r>
              <a:rPr kumimoji="1" lang="en-US" altLang="zh-CN" sz="1800" dirty="0" smtClean="0">
                <a:solidFill>
                  <a:schemeClr val="accent2">
                    <a:lumMod val="10000"/>
                  </a:schemeClr>
                </a:solidFill>
              </a:rPr>
              <a:t>JSON</a:t>
            </a:r>
            <a:r>
              <a:rPr kumimoji="1" lang="zh-CN" altLang="en-US" sz="1800" dirty="0" smtClean="0">
                <a:solidFill>
                  <a:schemeClr val="accent2">
                    <a:lumMod val="10000"/>
                  </a:schemeClr>
                </a:solidFill>
              </a:rPr>
              <a:t>，快捷方便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542247"/>
            <a:ext cx="1828571" cy="1828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46445" y="6096171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 smtClean="0">
                <a:solidFill>
                  <a:schemeClr val="accent2">
                    <a:lumMod val="10000"/>
                  </a:schemeClr>
                </a:solidFill>
              </a:rPr>
              <a:t>elasticsearch</a:t>
            </a:r>
            <a:endParaRPr lang="zh-CN" altLang="en-US" sz="14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0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0606" y="195486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756" y="342518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7821" y="608330"/>
            <a:ext cx="8246179" cy="127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>
            <a:spLocks noGrp="1"/>
          </p:cNvSpPr>
          <p:nvPr/>
        </p:nvSpPr>
        <p:spPr>
          <a:xfrm>
            <a:off x="889635" y="195580"/>
            <a:ext cx="4541520" cy="395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/>
            </a:lvl1pPr>
          </a:lstStyle>
          <a:p>
            <a:r>
              <a:rPr lang="en-US" altLang="zh-CN" b="1" dirty="0" err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  <a:sym typeface="+mn-ea"/>
              </a:rPr>
              <a:t>logstash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6135" y="781685"/>
            <a:ext cx="8241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Logstash是一个用来搜集、</a:t>
            </a:r>
            <a:r>
              <a:rPr lang="zh-CN" altLang="en-US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分析和过滤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日志的工具。它支持几乎任何类型的日志，包括系统日志、错误日志和自定义应用程序日志。它可以从许多来源接收日志，</a:t>
            </a:r>
            <a:r>
              <a:rPr lang="zh-CN" altLang="en-US" b="1" dirty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这些来源包括 </a:t>
            </a:r>
            <a:r>
              <a:rPr lang="en-US" altLang="zh-CN" b="1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beats</a:t>
            </a:r>
            <a:r>
              <a:rPr lang="zh-CN" altLang="en-US" b="1" dirty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syslog</a:t>
            </a:r>
            <a:r>
              <a:rPr lang="zh-CN" altLang="en-US" b="1" dirty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、消息传递（例如 </a:t>
            </a:r>
            <a:r>
              <a:rPr lang="zh-CN" altLang="en-US" b="1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RabbitMQ，</a:t>
            </a:r>
            <a:r>
              <a:rPr lang="en-US" altLang="zh-CN" b="1" dirty="0" err="1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kakfa</a:t>
            </a:r>
            <a:r>
              <a:rPr lang="zh-CN" altLang="en-US" b="1" dirty="0" smtClean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b="1" dirty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和JMX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它能够以多种方式输出数据，包括电子邮件、websockets和Elasticsearch</a:t>
            </a:r>
            <a:r>
              <a:rPr lang="zh-CN" altLang="en-US" dirty="0">
                <a:solidFill>
                  <a:schemeClr val="accent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9" name="Picture 8" descr="https://images2018.cnblogs.com/blog/874963/201808/874963-20180811151005760-18026039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200" y="2259013"/>
            <a:ext cx="7239000" cy="4383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0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欢天喜地">
  <a:themeElements>
    <a:clrScheme name="欢天喜地 1">
      <a:dk1>
        <a:srgbClr val="C0C0C0"/>
      </a:dk1>
      <a:lt1>
        <a:srgbClr val="FFFFFF"/>
      </a:lt1>
      <a:dk2>
        <a:srgbClr val="FFA679"/>
      </a:dk2>
      <a:lt2>
        <a:srgbClr val="FFFF66"/>
      </a:lt2>
      <a:accent1>
        <a:srgbClr val="9C9CBE"/>
      </a:accent1>
      <a:accent2>
        <a:srgbClr val="FFFFCC"/>
      </a:accent2>
      <a:accent3>
        <a:srgbClr val="FFD0BE"/>
      </a:accent3>
      <a:accent4>
        <a:srgbClr val="DADADA"/>
      </a:accent4>
      <a:accent5>
        <a:srgbClr val="CBCBDB"/>
      </a:accent5>
      <a:accent6>
        <a:srgbClr val="E7E7B9"/>
      </a:accent6>
      <a:hlink>
        <a:srgbClr val="CCECFF"/>
      </a:hlink>
      <a:folHlink>
        <a:srgbClr val="99FF66"/>
      </a:folHlink>
    </a:clrScheme>
    <a:fontScheme name="欢天喜地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欢天喜地 1">
        <a:dk1>
          <a:srgbClr val="C0C0C0"/>
        </a:dk1>
        <a:lt1>
          <a:srgbClr val="FFFFFF"/>
        </a:lt1>
        <a:dk2>
          <a:srgbClr val="FFA679"/>
        </a:dk2>
        <a:lt2>
          <a:srgbClr val="FFFF66"/>
        </a:lt2>
        <a:accent1>
          <a:srgbClr val="9C9CBE"/>
        </a:accent1>
        <a:accent2>
          <a:srgbClr val="FFFFCC"/>
        </a:accent2>
        <a:accent3>
          <a:srgbClr val="FFD0BE"/>
        </a:accent3>
        <a:accent4>
          <a:srgbClr val="DADADA"/>
        </a:accent4>
        <a:accent5>
          <a:srgbClr val="CBCBDB"/>
        </a:accent5>
        <a:accent6>
          <a:srgbClr val="E7E7B9"/>
        </a:accent6>
        <a:hlink>
          <a:srgbClr val="CCECFF"/>
        </a:hlink>
        <a:folHlink>
          <a:srgbClr val="99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2">
        <a:dk1>
          <a:srgbClr val="B2B2B2"/>
        </a:dk1>
        <a:lt1>
          <a:srgbClr val="FFFFFF"/>
        </a:lt1>
        <a:dk2>
          <a:srgbClr val="EBA18D"/>
        </a:dk2>
        <a:lt2>
          <a:srgbClr val="FFFFFF"/>
        </a:lt2>
        <a:accent1>
          <a:srgbClr val="C97F94"/>
        </a:accent1>
        <a:accent2>
          <a:srgbClr val="CC99FF"/>
        </a:accent2>
        <a:accent3>
          <a:srgbClr val="F3CDC5"/>
        </a:accent3>
        <a:accent4>
          <a:srgbClr val="DADADA"/>
        </a:accent4>
        <a:accent5>
          <a:srgbClr val="E1C0C8"/>
        </a:accent5>
        <a:accent6>
          <a:srgbClr val="B98AE7"/>
        </a:accent6>
        <a:hlink>
          <a:srgbClr val="FFFF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3">
        <a:dk1>
          <a:srgbClr val="000000"/>
        </a:dk1>
        <a:lt1>
          <a:srgbClr val="FFFFFF"/>
        </a:lt1>
        <a:dk2>
          <a:srgbClr val="FFFF00"/>
        </a:dk2>
        <a:lt2>
          <a:srgbClr val="C0C0C0"/>
        </a:lt2>
        <a:accent1>
          <a:srgbClr val="FEE2E2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EEEEE"/>
        </a:accent5>
        <a:accent6>
          <a:srgbClr val="E7E7E7"/>
        </a:accent6>
        <a:hlink>
          <a:srgbClr val="FFFFCC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4">
        <a:dk1>
          <a:srgbClr val="C0C0C0"/>
        </a:dk1>
        <a:lt1>
          <a:srgbClr val="FFFFFF"/>
        </a:lt1>
        <a:dk2>
          <a:srgbClr val="E0A172"/>
        </a:dk2>
        <a:lt2>
          <a:srgbClr val="FFFF99"/>
        </a:lt2>
        <a:accent1>
          <a:srgbClr val="89A3AB"/>
        </a:accent1>
        <a:accent2>
          <a:srgbClr val="CCCCFF"/>
        </a:accent2>
        <a:accent3>
          <a:srgbClr val="EDCDBC"/>
        </a:accent3>
        <a:accent4>
          <a:srgbClr val="DADADA"/>
        </a:accent4>
        <a:accent5>
          <a:srgbClr val="C4CED2"/>
        </a:accent5>
        <a:accent6>
          <a:srgbClr val="B9B9E7"/>
        </a:accent6>
        <a:hlink>
          <a:srgbClr val="4D4D4D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5">
        <a:dk1>
          <a:srgbClr val="B2B2B2"/>
        </a:dk1>
        <a:lt1>
          <a:srgbClr val="FFFF66"/>
        </a:lt1>
        <a:dk2>
          <a:srgbClr val="D5E2CC"/>
        </a:dk2>
        <a:lt2>
          <a:srgbClr val="FFFFFF"/>
        </a:lt2>
        <a:accent1>
          <a:srgbClr val="859AC3"/>
        </a:accent1>
        <a:accent2>
          <a:srgbClr val="66CCFF"/>
        </a:accent2>
        <a:accent3>
          <a:srgbClr val="E7EEE2"/>
        </a:accent3>
        <a:accent4>
          <a:srgbClr val="DADA56"/>
        </a:accent4>
        <a:accent5>
          <a:srgbClr val="C2CADE"/>
        </a:accent5>
        <a:accent6>
          <a:srgbClr val="5CB9E7"/>
        </a:accent6>
        <a:hlink>
          <a:srgbClr val="0000CC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6">
        <a:dk1>
          <a:srgbClr val="C0C0C0"/>
        </a:dk1>
        <a:lt1>
          <a:srgbClr val="FFFFCC"/>
        </a:lt1>
        <a:dk2>
          <a:srgbClr val="FFCC99"/>
        </a:dk2>
        <a:lt2>
          <a:srgbClr val="000000"/>
        </a:lt2>
        <a:accent1>
          <a:srgbClr val="73A78D"/>
        </a:accent1>
        <a:accent2>
          <a:srgbClr val="CC3399"/>
        </a:accent2>
        <a:accent3>
          <a:srgbClr val="FFE2CA"/>
        </a:accent3>
        <a:accent4>
          <a:srgbClr val="DADAAE"/>
        </a:accent4>
        <a:accent5>
          <a:srgbClr val="BCD0C5"/>
        </a:accent5>
        <a:accent6>
          <a:srgbClr val="B92D8A"/>
        </a:accent6>
        <a:hlink>
          <a:srgbClr val="CCEC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7">
        <a:dk1>
          <a:srgbClr val="000066"/>
        </a:dk1>
        <a:lt1>
          <a:srgbClr val="F48E6E"/>
        </a:lt1>
        <a:dk2>
          <a:srgbClr val="FFFF99"/>
        </a:dk2>
        <a:lt2>
          <a:srgbClr val="C0C0C0"/>
        </a:lt2>
        <a:accent1>
          <a:srgbClr val="E8E8CE"/>
        </a:accent1>
        <a:accent2>
          <a:srgbClr val="3333CC"/>
        </a:accent2>
        <a:accent3>
          <a:srgbClr val="F8C6BA"/>
        </a:accent3>
        <a:accent4>
          <a:srgbClr val="000056"/>
        </a:accent4>
        <a:accent5>
          <a:srgbClr val="F2F2E3"/>
        </a:accent5>
        <a:accent6>
          <a:srgbClr val="2D2DB9"/>
        </a:accent6>
        <a:hlink>
          <a:srgbClr val="FFFF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8">
        <a:dk1>
          <a:srgbClr val="B2B2B2"/>
        </a:dk1>
        <a:lt1>
          <a:srgbClr val="66FFFF"/>
        </a:lt1>
        <a:dk2>
          <a:srgbClr val="FFCCCC"/>
        </a:dk2>
        <a:lt2>
          <a:srgbClr val="660066"/>
        </a:lt2>
        <a:accent1>
          <a:srgbClr val="7592B1"/>
        </a:accent1>
        <a:accent2>
          <a:srgbClr val="008080"/>
        </a:accent2>
        <a:accent3>
          <a:srgbClr val="FFE2E2"/>
        </a:accent3>
        <a:accent4>
          <a:srgbClr val="56DADA"/>
        </a:accent4>
        <a:accent5>
          <a:srgbClr val="BDC7D5"/>
        </a:accent5>
        <a:accent6>
          <a:srgbClr val="007373"/>
        </a:accent6>
        <a:hlink>
          <a:srgbClr val="FFFF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CDESIGNM</Template>
  <TotalTime>6294</TotalTime>
  <Words>901</Words>
  <Application>Microsoft Office PowerPoint</Application>
  <PresentationFormat>全屏显示(4:3)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Lato Regular</vt:lpstr>
      <vt:lpstr>华文黑体</vt:lpstr>
      <vt:lpstr>华文新魏</vt:lpstr>
      <vt:lpstr>宋体</vt:lpstr>
      <vt:lpstr>微软雅黑</vt:lpstr>
      <vt:lpstr>Arial</vt:lpstr>
      <vt:lpstr>Calibri</vt:lpstr>
      <vt:lpstr>Wingdings</vt:lpstr>
      <vt:lpstr>欢天喜地</vt:lpstr>
      <vt:lpstr>ELK集中式日志分析系统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日志文件的重要性</vt:lpstr>
      <vt:lpstr>传统日志分析</vt:lpstr>
      <vt:lpstr>ELK日志分析</vt:lpstr>
      <vt:lpstr>PowerPoint 演示文稿</vt:lpstr>
      <vt:lpstr>实践-Kibana使用</vt:lpstr>
      <vt:lpstr>实践-Kibana使用</vt:lpstr>
      <vt:lpstr>实践-Kibana使用</vt:lpstr>
      <vt:lpstr>实践-Kibana使用演练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</dc:creator>
  <cp:lastModifiedBy>Windows User</cp:lastModifiedBy>
  <cp:revision>146</cp:revision>
  <cp:lastPrinted>1601-01-01T00:00:00Z</cp:lastPrinted>
  <dcterms:created xsi:type="dcterms:W3CDTF">1601-01-01T00:00:00Z</dcterms:created>
  <dcterms:modified xsi:type="dcterms:W3CDTF">2020-05-20T03:51:56Z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