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7" r:id="rId2"/>
    <p:sldId id="259" r:id="rId3"/>
    <p:sldId id="258" r:id="rId4"/>
    <p:sldId id="336" r:id="rId5"/>
    <p:sldId id="332" r:id="rId6"/>
    <p:sldId id="260" r:id="rId7"/>
    <p:sldId id="264" r:id="rId8"/>
    <p:sldId id="328" r:id="rId9"/>
    <p:sldId id="329" r:id="rId10"/>
    <p:sldId id="330" r:id="rId11"/>
    <p:sldId id="331" r:id="rId12"/>
    <p:sldId id="299" r:id="rId13"/>
    <p:sldId id="333" r:id="rId14"/>
    <p:sldId id="334" r:id="rId15"/>
    <p:sldId id="335"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50" r:id="rId29"/>
    <p:sldId id="261" r:id="rId30"/>
    <p:sldId id="265" r:id="rId31"/>
    <p:sldId id="327" r:id="rId32"/>
    <p:sldId id="351" r:id="rId33"/>
    <p:sldId id="352" r:id="rId34"/>
    <p:sldId id="353" r:id="rId35"/>
    <p:sldId id="366" r:id="rId36"/>
    <p:sldId id="300" r:id="rId37"/>
    <p:sldId id="354" r:id="rId38"/>
    <p:sldId id="355" r:id="rId39"/>
    <p:sldId id="356" r:id="rId40"/>
    <p:sldId id="357" r:id="rId41"/>
    <p:sldId id="358" r:id="rId42"/>
    <p:sldId id="359" r:id="rId43"/>
    <p:sldId id="360" r:id="rId44"/>
    <p:sldId id="262" r:id="rId45"/>
    <p:sldId id="301" r:id="rId46"/>
    <p:sldId id="322" r:id="rId47"/>
    <p:sldId id="365" r:id="rId48"/>
    <p:sldId id="326" r:id="rId49"/>
    <p:sldId id="363" r:id="rId50"/>
    <p:sldId id="362" r:id="rId51"/>
    <p:sldId id="364" r:id="rId52"/>
    <p:sldId id="270" r:id="rId53"/>
    <p:sldId id="263" r:id="rId54"/>
  </p:sldIdLst>
  <p:sldSz cx="9144000" cy="5145088"/>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E82"/>
    <a:srgbClr val="F59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74" autoAdjust="0"/>
    <p:restoredTop sz="89572" autoAdjust="0"/>
  </p:normalViewPr>
  <p:slideViewPr>
    <p:cSldViewPr snapToGrid="0">
      <p:cViewPr>
        <p:scale>
          <a:sx n="66" d="100"/>
          <a:sy n="66" d="100"/>
        </p:scale>
        <p:origin x="1014" y="384"/>
      </p:cViewPr>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0C9AF-F656-48CB-B91D-7B61C7AD3CC5}" type="datetimeFigureOut">
              <a:rPr lang="zh-CN" altLang="en-US" smtClean="0"/>
              <a:t>2019/5/19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A1941-525D-463E-82E2-D150543BFBD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15</a:t>
            </a:fld>
            <a:endParaRPr lang="zh-CN" altLang="en-US"/>
          </a:p>
        </p:txBody>
      </p:sp>
    </p:spTree>
    <p:extLst>
      <p:ext uri="{BB962C8B-B14F-4D97-AF65-F5344CB8AC3E}">
        <p14:creationId xmlns:p14="http://schemas.microsoft.com/office/powerpoint/2010/main" val="18891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16</a:t>
            </a:fld>
            <a:endParaRPr lang="zh-CN" altLang="en-US"/>
          </a:p>
        </p:txBody>
      </p:sp>
    </p:spTree>
    <p:extLst>
      <p:ext uri="{BB962C8B-B14F-4D97-AF65-F5344CB8AC3E}">
        <p14:creationId xmlns:p14="http://schemas.microsoft.com/office/powerpoint/2010/main" val="316023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17</a:t>
            </a:fld>
            <a:endParaRPr lang="zh-CN" altLang="en-US"/>
          </a:p>
        </p:txBody>
      </p:sp>
    </p:spTree>
    <p:extLst>
      <p:ext uri="{BB962C8B-B14F-4D97-AF65-F5344CB8AC3E}">
        <p14:creationId xmlns:p14="http://schemas.microsoft.com/office/powerpoint/2010/main" val="7383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18</a:t>
            </a:fld>
            <a:endParaRPr lang="zh-CN" altLang="en-US"/>
          </a:p>
        </p:txBody>
      </p:sp>
    </p:spTree>
    <p:extLst>
      <p:ext uri="{BB962C8B-B14F-4D97-AF65-F5344CB8AC3E}">
        <p14:creationId xmlns:p14="http://schemas.microsoft.com/office/powerpoint/2010/main" val="4161120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19</a:t>
            </a:fld>
            <a:endParaRPr lang="zh-CN" altLang="en-US"/>
          </a:p>
        </p:txBody>
      </p:sp>
    </p:spTree>
    <p:extLst>
      <p:ext uri="{BB962C8B-B14F-4D97-AF65-F5344CB8AC3E}">
        <p14:creationId xmlns:p14="http://schemas.microsoft.com/office/powerpoint/2010/main" val="3338689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20</a:t>
            </a:fld>
            <a:endParaRPr lang="zh-CN" altLang="en-US"/>
          </a:p>
        </p:txBody>
      </p:sp>
    </p:spTree>
    <p:extLst>
      <p:ext uri="{BB962C8B-B14F-4D97-AF65-F5344CB8AC3E}">
        <p14:creationId xmlns:p14="http://schemas.microsoft.com/office/powerpoint/2010/main" val="1697737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21</a:t>
            </a:fld>
            <a:endParaRPr lang="zh-CN" altLang="en-US"/>
          </a:p>
        </p:txBody>
      </p:sp>
    </p:spTree>
    <p:extLst>
      <p:ext uri="{BB962C8B-B14F-4D97-AF65-F5344CB8AC3E}">
        <p14:creationId xmlns:p14="http://schemas.microsoft.com/office/powerpoint/2010/main" val="251302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22</a:t>
            </a:fld>
            <a:endParaRPr lang="zh-CN" altLang="en-US"/>
          </a:p>
        </p:txBody>
      </p:sp>
    </p:spTree>
    <p:extLst>
      <p:ext uri="{BB962C8B-B14F-4D97-AF65-F5344CB8AC3E}">
        <p14:creationId xmlns:p14="http://schemas.microsoft.com/office/powerpoint/2010/main" val="866126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23</a:t>
            </a:fld>
            <a:endParaRPr lang="zh-CN" altLang="en-US"/>
          </a:p>
        </p:txBody>
      </p:sp>
    </p:spTree>
    <p:extLst>
      <p:ext uri="{BB962C8B-B14F-4D97-AF65-F5344CB8AC3E}">
        <p14:creationId xmlns:p14="http://schemas.microsoft.com/office/powerpoint/2010/main" val="331334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68ABC87-0CCD-465F-BF60-F0E2C7836A1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24</a:t>
            </a:fld>
            <a:endParaRPr lang="zh-CN" altLang="en-US"/>
          </a:p>
        </p:txBody>
      </p:sp>
    </p:spTree>
    <p:extLst>
      <p:ext uri="{BB962C8B-B14F-4D97-AF65-F5344CB8AC3E}">
        <p14:creationId xmlns:p14="http://schemas.microsoft.com/office/powerpoint/2010/main" val="848198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25</a:t>
            </a:fld>
            <a:endParaRPr lang="zh-CN" altLang="en-US"/>
          </a:p>
        </p:txBody>
      </p:sp>
    </p:spTree>
    <p:extLst>
      <p:ext uri="{BB962C8B-B14F-4D97-AF65-F5344CB8AC3E}">
        <p14:creationId xmlns:p14="http://schemas.microsoft.com/office/powerpoint/2010/main" val="1031558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26</a:t>
            </a:fld>
            <a:endParaRPr lang="zh-CN" altLang="en-US"/>
          </a:p>
        </p:txBody>
      </p:sp>
    </p:spTree>
    <p:extLst>
      <p:ext uri="{BB962C8B-B14F-4D97-AF65-F5344CB8AC3E}">
        <p14:creationId xmlns:p14="http://schemas.microsoft.com/office/powerpoint/2010/main" val="3087601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27</a:t>
            </a:fld>
            <a:endParaRPr lang="zh-CN" altLang="en-US"/>
          </a:p>
        </p:txBody>
      </p:sp>
    </p:spTree>
    <p:extLst>
      <p:ext uri="{BB962C8B-B14F-4D97-AF65-F5344CB8AC3E}">
        <p14:creationId xmlns:p14="http://schemas.microsoft.com/office/powerpoint/2010/main" val="1692234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A1941-525D-463E-82E2-D150543BFBDD}" type="slidenum">
              <a:rPr lang="zh-CN" altLang="en-US" smtClean="0"/>
              <a:t>28</a:t>
            </a:fld>
            <a:endParaRPr lang="zh-CN" altLang="en-US"/>
          </a:p>
        </p:txBody>
      </p:sp>
    </p:spTree>
    <p:extLst>
      <p:ext uri="{BB962C8B-B14F-4D97-AF65-F5344CB8AC3E}">
        <p14:creationId xmlns:p14="http://schemas.microsoft.com/office/powerpoint/2010/main" val="1765858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63895AB-C86B-4E43-803C-69D81CD39A38}" type="slidenum">
              <a:rPr lang="zh-CN" altLang="en-US" smtClean="0"/>
              <a:t>29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30</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7A1941-525D-463E-82E2-D150543BFBDD}" type="slidenum">
              <a:rPr lang="zh-CN" altLang="en-US" smtClean="0"/>
              <a:t>31</a:t>
            </a:fld>
            <a:endParaRPr lang="zh-CN" altLang="en-US"/>
          </a:p>
        </p:txBody>
      </p:sp>
    </p:spTree>
    <p:extLst>
      <p:ext uri="{BB962C8B-B14F-4D97-AF65-F5344CB8AC3E}">
        <p14:creationId xmlns:p14="http://schemas.microsoft.com/office/powerpoint/2010/main" val="4257293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32</a:t>
            </a:fld>
            <a:endParaRPr lang="zh-CN" altLang="en-US"/>
          </a:p>
        </p:txBody>
      </p:sp>
    </p:spTree>
    <p:extLst>
      <p:ext uri="{BB962C8B-B14F-4D97-AF65-F5344CB8AC3E}">
        <p14:creationId xmlns:p14="http://schemas.microsoft.com/office/powerpoint/2010/main" val="1714799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33</a:t>
            </a:fld>
            <a:endParaRPr lang="zh-CN" altLang="en-US"/>
          </a:p>
        </p:txBody>
      </p:sp>
    </p:spTree>
    <p:extLst>
      <p:ext uri="{BB962C8B-B14F-4D97-AF65-F5344CB8AC3E}">
        <p14:creationId xmlns:p14="http://schemas.microsoft.com/office/powerpoint/2010/main" val="402432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63895AB-C86B-4E43-803C-69D81CD39A3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34</a:t>
            </a:fld>
            <a:endParaRPr lang="zh-CN" altLang="en-US"/>
          </a:p>
        </p:txBody>
      </p:sp>
    </p:spTree>
    <p:extLst>
      <p:ext uri="{BB962C8B-B14F-4D97-AF65-F5344CB8AC3E}">
        <p14:creationId xmlns:p14="http://schemas.microsoft.com/office/powerpoint/2010/main" val="4213963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63895AB-C86B-4E43-803C-69D81CD39A38}" type="slidenum">
              <a:rPr lang="zh-CN" altLang="en-US" smtClean="0"/>
              <a:t>35</a:t>
            </a:fld>
            <a:endParaRPr lang="zh-CN" altLang="en-US"/>
          </a:p>
        </p:txBody>
      </p:sp>
    </p:spTree>
    <p:extLst>
      <p:ext uri="{BB962C8B-B14F-4D97-AF65-F5344CB8AC3E}">
        <p14:creationId xmlns:p14="http://schemas.microsoft.com/office/powerpoint/2010/main" val="1138516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36</a:t>
            </a:fld>
            <a:endParaRPr lang="zh-CN" altLang="en-US" dirty="0"/>
          </a:p>
        </p:txBody>
      </p:sp>
    </p:spTree>
    <p:extLst>
      <p:ext uri="{BB962C8B-B14F-4D97-AF65-F5344CB8AC3E}">
        <p14:creationId xmlns:p14="http://schemas.microsoft.com/office/powerpoint/2010/main" val="142559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37</a:t>
            </a:fld>
            <a:endParaRPr lang="zh-CN" altLang="en-US"/>
          </a:p>
        </p:txBody>
      </p:sp>
    </p:spTree>
    <p:extLst>
      <p:ext uri="{BB962C8B-B14F-4D97-AF65-F5344CB8AC3E}">
        <p14:creationId xmlns:p14="http://schemas.microsoft.com/office/powerpoint/2010/main" val="1343826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63895AB-C86B-4E43-803C-69D81CD39A38}" type="slidenum">
              <a:rPr lang="zh-CN" altLang="en-US" smtClean="0"/>
              <a:t>44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t>45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94085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46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63895AB-C86B-4E43-803C-69D81CD39A38}" type="slidenum">
              <a:rPr lang="zh-CN" altLang="en-US" smtClean="0"/>
              <a:t>47</a:t>
            </a:fld>
            <a:endParaRPr lang="zh-CN" altLang="en-US"/>
          </a:p>
        </p:txBody>
      </p:sp>
    </p:spTree>
    <p:extLst>
      <p:ext uri="{BB962C8B-B14F-4D97-AF65-F5344CB8AC3E}">
        <p14:creationId xmlns:p14="http://schemas.microsoft.com/office/powerpoint/2010/main" val="1709848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52</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53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4</a:t>
            </a:fld>
            <a:endParaRPr lang="zh-CN" altLang="en-US"/>
          </a:p>
        </p:txBody>
      </p:sp>
    </p:spTree>
    <p:extLst>
      <p:ext uri="{BB962C8B-B14F-4D97-AF65-F5344CB8AC3E}">
        <p14:creationId xmlns:p14="http://schemas.microsoft.com/office/powerpoint/2010/main" val="1177147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5</a:t>
            </a:fld>
            <a:endParaRPr lang="zh-CN" altLang="en-US"/>
          </a:p>
        </p:txBody>
      </p:sp>
    </p:spTree>
    <p:extLst>
      <p:ext uri="{BB962C8B-B14F-4D97-AF65-F5344CB8AC3E}">
        <p14:creationId xmlns:p14="http://schemas.microsoft.com/office/powerpoint/2010/main" val="269417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63895AB-C86B-4E43-803C-69D81CD39A3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7A1941-525D-463E-82E2-D150543BFBD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7A1941-525D-463E-82E2-D150543BFBDD}" type="slidenum">
              <a:rPr lang="zh-CN" altLang="en-US" smtClean="0"/>
              <a:t>8</a:t>
            </a:fld>
            <a:endParaRPr lang="zh-CN" altLang="en-US"/>
          </a:p>
        </p:txBody>
      </p:sp>
    </p:spTree>
    <p:extLst>
      <p:ext uri="{BB962C8B-B14F-4D97-AF65-F5344CB8AC3E}">
        <p14:creationId xmlns:p14="http://schemas.microsoft.com/office/powerpoint/2010/main" val="1720778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7A1941-525D-463E-82E2-D150543BFBDD}" type="slidenum">
              <a:rPr lang="zh-CN" altLang="en-US" smtClean="0"/>
              <a:t>9</a:t>
            </a:fld>
            <a:endParaRPr lang="zh-CN" altLang="en-US"/>
          </a:p>
        </p:txBody>
      </p:sp>
    </p:spTree>
    <p:extLst>
      <p:ext uri="{BB962C8B-B14F-4D97-AF65-F5344CB8AC3E}">
        <p14:creationId xmlns:p14="http://schemas.microsoft.com/office/powerpoint/2010/main" val="190768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ADEFAE-EECD-4CA4-92B1-053030F64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ADEFAE-EECD-4CA4-92B1-053030F64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ADEFAE-EECD-4CA4-92B1-053030F64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2" name="组合 7"/>
          <p:cNvGrpSpPr/>
          <p:nvPr userDrawn="1"/>
        </p:nvGrpSpPr>
        <p:grpSpPr>
          <a:xfrm>
            <a:off x="-55664" y="0"/>
            <a:ext cx="1541690" cy="588963"/>
            <a:chOff x="-142846" y="-250538"/>
            <a:chExt cx="4668067" cy="1782764"/>
          </a:xfrm>
        </p:grpSpPr>
        <p:sp>
          <p:nvSpPr>
            <p:cNvPr id="9"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任意多边形 38"/>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0"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 name="组合 41"/>
          <p:cNvGrpSpPr/>
          <p:nvPr userDrawn="1"/>
        </p:nvGrpSpPr>
        <p:grpSpPr>
          <a:xfrm>
            <a:off x="7188456" y="4356598"/>
            <a:ext cx="1955544" cy="788490"/>
            <a:chOff x="2139509" y="1743868"/>
            <a:chExt cx="4107744" cy="1655763"/>
          </a:xfrm>
        </p:grpSpPr>
        <p:sp>
          <p:nvSpPr>
            <p:cNvPr id="43" name="Freeform 5"/>
            <p:cNvSpPr/>
            <p:nvPr/>
          </p:nvSpPr>
          <p:spPr bwMode="auto">
            <a:xfrm flipH="1">
              <a:off x="3503171" y="2353468"/>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9"/>
            <p:cNvSpPr/>
            <p:nvPr/>
          </p:nvSpPr>
          <p:spPr bwMode="auto">
            <a:xfrm flipH="1">
              <a:off x="2139509" y="1970880"/>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10"/>
            <p:cNvSpPr/>
            <p:nvPr/>
          </p:nvSpPr>
          <p:spPr bwMode="auto">
            <a:xfrm flipH="1">
              <a:off x="4409633" y="2631281"/>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1"/>
            <p:cNvSpPr/>
            <p:nvPr/>
          </p:nvSpPr>
          <p:spPr bwMode="auto">
            <a:xfrm flipH="1">
              <a:off x="5435158" y="2859881"/>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39"/>
            <p:cNvSpPr/>
            <p:nvPr/>
          </p:nvSpPr>
          <p:spPr bwMode="auto">
            <a:xfrm flipH="1">
              <a:off x="5127183" y="2059780"/>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41"/>
            <p:cNvSpPr/>
            <p:nvPr/>
          </p:nvSpPr>
          <p:spPr bwMode="auto">
            <a:xfrm flipH="1">
              <a:off x="4404871" y="1767680"/>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2"/>
            <p:cNvSpPr/>
            <p:nvPr/>
          </p:nvSpPr>
          <p:spPr bwMode="auto">
            <a:xfrm flipH="1">
              <a:off x="4549334" y="1883568"/>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51"/>
            <p:cNvSpPr/>
            <p:nvPr/>
          </p:nvSpPr>
          <p:spPr bwMode="auto">
            <a:xfrm flipH="1">
              <a:off x="3033271" y="2169318"/>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52"/>
            <p:cNvSpPr/>
            <p:nvPr/>
          </p:nvSpPr>
          <p:spPr bwMode="auto">
            <a:xfrm flipH="1">
              <a:off x="3647634" y="2150268"/>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53"/>
            <p:cNvSpPr/>
            <p:nvPr/>
          </p:nvSpPr>
          <p:spPr bwMode="auto">
            <a:xfrm flipH="1">
              <a:off x="3844484" y="2274093"/>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54"/>
            <p:cNvSpPr/>
            <p:nvPr/>
          </p:nvSpPr>
          <p:spPr bwMode="auto">
            <a:xfrm flipH="1">
              <a:off x="4515996" y="2491581"/>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55"/>
            <p:cNvSpPr/>
            <p:nvPr/>
          </p:nvSpPr>
          <p:spPr bwMode="auto">
            <a:xfrm flipH="1">
              <a:off x="4636646" y="2458243"/>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56"/>
            <p:cNvSpPr/>
            <p:nvPr/>
          </p:nvSpPr>
          <p:spPr bwMode="auto">
            <a:xfrm flipH="1">
              <a:off x="4843021" y="2683668"/>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7"/>
            <p:cNvSpPr/>
            <p:nvPr/>
          </p:nvSpPr>
          <p:spPr bwMode="auto">
            <a:xfrm flipH="1">
              <a:off x="2636396" y="2543968"/>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8"/>
            <p:cNvSpPr/>
            <p:nvPr/>
          </p:nvSpPr>
          <p:spPr bwMode="auto">
            <a:xfrm flipH="1">
              <a:off x="3142808" y="1804193"/>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9"/>
            <p:cNvSpPr/>
            <p:nvPr/>
          </p:nvSpPr>
          <p:spPr bwMode="auto">
            <a:xfrm flipH="1">
              <a:off x="3293621" y="1886743"/>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60"/>
            <p:cNvSpPr/>
            <p:nvPr/>
          </p:nvSpPr>
          <p:spPr bwMode="auto">
            <a:xfrm flipH="1">
              <a:off x="3866708" y="1743868"/>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61"/>
            <p:cNvSpPr/>
            <p:nvPr/>
          </p:nvSpPr>
          <p:spPr bwMode="auto">
            <a:xfrm flipH="1">
              <a:off x="5506596" y="2859881"/>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62"/>
            <p:cNvSpPr/>
            <p:nvPr/>
          </p:nvSpPr>
          <p:spPr bwMode="auto">
            <a:xfrm flipH="1">
              <a:off x="5651058" y="2848768"/>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63"/>
            <p:cNvSpPr/>
            <p:nvPr/>
          </p:nvSpPr>
          <p:spPr bwMode="auto">
            <a:xfrm flipH="1">
              <a:off x="5012883" y="2604293"/>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64"/>
            <p:cNvSpPr/>
            <p:nvPr/>
          </p:nvSpPr>
          <p:spPr bwMode="auto">
            <a:xfrm flipH="1">
              <a:off x="2569721" y="1756568"/>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任意多边形 63"/>
            <p:cNvSpPr/>
            <p:nvPr/>
          </p:nvSpPr>
          <p:spPr bwMode="auto">
            <a:xfrm flipH="1">
              <a:off x="2279515" y="2151412"/>
              <a:ext cx="3967738" cy="601386"/>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5" name="Freeform 68"/>
            <p:cNvSpPr/>
            <p:nvPr/>
          </p:nvSpPr>
          <p:spPr bwMode="auto">
            <a:xfrm flipH="1">
              <a:off x="5798696" y="2694781"/>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69"/>
            <p:cNvSpPr/>
            <p:nvPr/>
          </p:nvSpPr>
          <p:spPr bwMode="auto">
            <a:xfrm flipH="1">
              <a:off x="4696971" y="1980405"/>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0"/>
            <p:cNvSpPr/>
            <p:nvPr/>
          </p:nvSpPr>
          <p:spPr bwMode="auto">
            <a:xfrm flipH="1">
              <a:off x="2584009" y="2062955"/>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1"/>
            <p:cNvSpPr/>
            <p:nvPr/>
          </p:nvSpPr>
          <p:spPr bwMode="auto">
            <a:xfrm flipH="1">
              <a:off x="2258571" y="2108993"/>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ADEFAE-EECD-4CA4-92B1-053030F64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ADEFAE-EECD-4CA4-92B1-053030F64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ADEFAE-EECD-4CA4-92B1-053030F64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ADEFAE-EECD-4CA4-92B1-053030F64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0ADEFAE-EECD-4CA4-92B1-053030F64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0ADEFAE-EECD-4CA4-92B1-053030F64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0ADEFAE-EECD-4CA4-92B1-053030F64CE9}" type="slidenum">
              <a:rPr lang="zh-CN" altLang="en-US" smtClean="0"/>
              <a:t>‹#›</a:t>
            </a:fld>
            <a:endParaRPr lang="zh-CN" altLang="en-US"/>
          </a:p>
        </p:txBody>
      </p:sp>
      <p:sp>
        <p:nvSpPr>
          <p:cNvPr id="6" name="燕尾形 10"/>
          <p:cNvSpPr/>
          <p:nvPr userDrawn="1"/>
        </p:nvSpPr>
        <p:spPr>
          <a:xfrm>
            <a:off x="174374" y="101212"/>
            <a:ext cx="266546" cy="2875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
        <p:nvSpPr>
          <p:cNvPr id="7" name="燕尾形 11"/>
          <p:cNvSpPr/>
          <p:nvPr userDrawn="1"/>
        </p:nvSpPr>
        <p:spPr>
          <a:xfrm>
            <a:off x="363017" y="101212"/>
            <a:ext cx="266546" cy="2875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ADEFAE-EECD-4CA4-92B1-053030F64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C32A081-796E-46EC-9598-D5F2CE7547E4}" type="datetimeFigureOut">
              <a:rPr lang="zh-CN" altLang="en-US" smtClean="0"/>
              <a:t>2019/5/19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ADEFAE-EECD-4CA4-92B1-053030F64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C32A081-796E-46EC-9598-D5F2CE7547E4}" type="datetimeFigureOut">
              <a:rPr lang="zh-CN" altLang="en-US" smtClean="0"/>
              <a:t>2019/5/19</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E0ADEFAE-EECD-4CA4-92B1-053030F64CE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1\d9a635f9c8854ae76308737cebf913cb.png"/>
          <p:cNvPicPr>
            <a:picLocks noChangeAspect="1" noChangeArrowheads="1"/>
          </p:cNvPicPr>
          <p:nvPr/>
        </p:nvPicPr>
        <p:blipFill>
          <a:blip r:embed="rId3" cstate="print"/>
          <a:srcRect l="10566" t="18491" r="10566" b="18113"/>
          <a:stretch>
            <a:fillRect/>
          </a:stretch>
        </p:blipFill>
        <p:spPr bwMode="auto">
          <a:xfrm>
            <a:off x="-260667" y="1436657"/>
            <a:ext cx="4613464" cy="3708431"/>
          </a:xfrm>
          <a:prstGeom prst="rect">
            <a:avLst/>
          </a:prstGeom>
          <a:noFill/>
        </p:spPr>
      </p:pic>
      <p:sp>
        <p:nvSpPr>
          <p:cNvPr id="3" name="TextBox 4"/>
          <p:cNvSpPr txBox="1"/>
          <p:nvPr/>
        </p:nvSpPr>
        <p:spPr>
          <a:xfrm>
            <a:off x="5517939" y="1085609"/>
            <a:ext cx="2196074" cy="1303020"/>
          </a:xfrm>
          <a:prstGeom prst="rect">
            <a:avLst/>
          </a:prstGeom>
          <a:noFill/>
        </p:spPr>
        <p:txBody>
          <a:bodyPr wrap="square" lIns="72554" tIns="36277" rIns="72554" bIns="36277" rtlCol="0">
            <a:spAutoFit/>
          </a:bodyPr>
          <a:lstStyle/>
          <a:p>
            <a:r>
              <a:rPr lang="en-US" altLang="zh-CN" sz="7995" b="1" dirty="0">
                <a:solidFill>
                  <a:schemeClr val="accent1"/>
                </a:solidFill>
                <a:latin typeface="Goudy Old Style" panose="02020502050305020303" pitchFamily="18" charset="0"/>
                <a:ea typeface="+mj-ea"/>
                <a:cs typeface="Consolas" panose="020B0609020204030204" pitchFamily="49" charset="0"/>
              </a:rPr>
              <a:t>2019</a:t>
            </a:r>
            <a:endParaRPr lang="zh-CN" altLang="en-US" sz="7995" b="1" dirty="0">
              <a:solidFill>
                <a:schemeClr val="accent1"/>
              </a:solidFill>
              <a:latin typeface="Goudy Old Style" panose="02020502050305020303" pitchFamily="18" charset="0"/>
              <a:cs typeface="Consolas" panose="020B0609020204030204" pitchFamily="49" charset="0"/>
            </a:endParaRPr>
          </a:p>
        </p:txBody>
      </p:sp>
      <p:sp>
        <p:nvSpPr>
          <p:cNvPr id="4" name="TextBox 5"/>
          <p:cNvSpPr txBox="1"/>
          <p:nvPr/>
        </p:nvSpPr>
        <p:spPr>
          <a:xfrm>
            <a:off x="4442163" y="2289653"/>
            <a:ext cx="4651628" cy="564515"/>
          </a:xfrm>
          <a:prstGeom prst="rect">
            <a:avLst/>
          </a:prstGeom>
          <a:noFill/>
        </p:spPr>
        <p:txBody>
          <a:bodyPr wrap="square" lIns="72554" tIns="36277" rIns="72554" bIns="36277" rtlCol="0">
            <a:spAutoFit/>
          </a:bodyPr>
          <a:lstStyle/>
          <a:p>
            <a:r>
              <a:rPr lang="zh-CN" sz="3200" b="1" dirty="0">
                <a:solidFill>
                  <a:schemeClr val="accent1"/>
                </a:solidFill>
                <a:latin typeface="微软雅黑" panose="020B0503020204020204" pitchFamily="34" charset="-122"/>
                <a:ea typeface="微软雅黑" panose="020B0503020204020204" pitchFamily="34" charset="-122"/>
              </a:rPr>
              <a:t>考勤管理制度培训</a:t>
            </a:r>
          </a:p>
        </p:txBody>
      </p:sp>
      <p:sp>
        <p:nvSpPr>
          <p:cNvPr id="2" name="矩形 1"/>
          <p:cNvSpPr/>
          <p:nvPr/>
        </p:nvSpPr>
        <p:spPr>
          <a:xfrm>
            <a:off x="5558288" y="3444315"/>
            <a:ext cx="1972310" cy="368300"/>
          </a:xfrm>
          <a:prstGeom prst="rect">
            <a:avLst/>
          </a:prstGeom>
        </p:spPr>
        <p:txBody>
          <a:bodyPr wrap="none">
            <a:spAutoFit/>
          </a:bodyPr>
          <a:lstStyle/>
          <a:p>
            <a:pPr>
              <a:lnSpc>
                <a:spcPct val="150000"/>
              </a:lnSpc>
            </a:pPr>
            <a:r>
              <a:rPr lang="zh-CN" altLang="zh-CN" sz="1200" b="1" dirty="0">
                <a:solidFill>
                  <a:schemeClr val="accent1"/>
                </a:solidFill>
                <a:latin typeface="微软雅黑" panose="020B0503020204020204" pitchFamily="34" charset="-122"/>
                <a:ea typeface="微软雅黑" panose="020B0503020204020204" pitchFamily="34" charset="-122"/>
              </a:rPr>
              <a:t>讲解人</a:t>
            </a:r>
            <a:r>
              <a:rPr lang="en-US" altLang="zh-CN" sz="1200" b="1" dirty="0">
                <a:solidFill>
                  <a:schemeClr val="accent1"/>
                </a:solidFill>
                <a:latin typeface="微软雅黑" panose="020B0503020204020204" pitchFamily="34" charset="-122"/>
                <a:ea typeface="微软雅黑" panose="020B0503020204020204" pitchFamily="34" charset="-122"/>
              </a:rPr>
              <a:t>: </a:t>
            </a:r>
            <a:r>
              <a:rPr lang="zh-CN" altLang="en-US" sz="1200" b="1" dirty="0">
                <a:solidFill>
                  <a:schemeClr val="accent1"/>
                </a:solidFill>
                <a:latin typeface="微软雅黑" panose="020B0503020204020204" pitchFamily="34" charset="-122"/>
                <a:ea typeface="微软雅黑" panose="020B0503020204020204" pitchFamily="34" charset="-122"/>
              </a:rPr>
              <a:t>人事部</a:t>
            </a:r>
            <a:r>
              <a:rPr lang="en-US" altLang="zh-CN" sz="1200" b="1" dirty="0">
                <a:solidFill>
                  <a:schemeClr val="accent1"/>
                </a:solidFill>
                <a:latin typeface="微软雅黑" panose="020B0503020204020204" pitchFamily="34" charset="-122"/>
                <a:ea typeface="微软雅黑" panose="020B0503020204020204" pitchFamily="34" charset="-122"/>
              </a:rPr>
              <a:t>——</a:t>
            </a:r>
            <a:r>
              <a:rPr lang="zh-CN" altLang="en-US" sz="1200" b="1" dirty="0">
                <a:solidFill>
                  <a:schemeClr val="accent1"/>
                </a:solidFill>
                <a:latin typeface="微软雅黑" panose="020B0503020204020204" pitchFamily="34" charset="-122"/>
                <a:ea typeface="微软雅黑" panose="020B0503020204020204" pitchFamily="34" charset="-122"/>
              </a:rPr>
              <a:t>卢思颖</a:t>
            </a:r>
            <a:r>
              <a:rPr lang="zh-CN" altLang="zh-CN" sz="1200" b="1" dirty="0">
                <a:solidFill>
                  <a:schemeClr val="accent1"/>
                </a:solidFill>
                <a:latin typeface="微软雅黑" panose="020B0503020204020204" pitchFamily="34" charset="-122"/>
                <a:ea typeface="微软雅黑" panose="020B0503020204020204" pitchFamily="34" charset="-122"/>
              </a:rPr>
              <a:t> </a:t>
            </a:r>
            <a:r>
              <a:rPr lang="en-US" altLang="zh-CN" sz="1200" b="1" dirty="0">
                <a:solidFill>
                  <a:schemeClr val="accent1"/>
                </a:solidFill>
                <a:latin typeface="微软雅黑" panose="020B0503020204020204" pitchFamily="34" charset="-122"/>
                <a:ea typeface="微软雅黑" panose="020B0503020204020204" pitchFamily="34" charset="-122"/>
              </a:rPr>
              <a:t>  </a:t>
            </a:r>
            <a:endParaRPr lang="zh-CN" altLang="zh-CN" sz="1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47E8B88-DABE-499B-B90E-60BE3F52B12F}"/>
              </a:ext>
            </a:extLst>
          </p:cNvPr>
          <p:cNvSpPr txBox="1"/>
          <p:nvPr/>
        </p:nvSpPr>
        <p:spPr>
          <a:xfrm>
            <a:off x="533408" y="812800"/>
            <a:ext cx="7761187"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请假休假：交接与报道</a:t>
            </a:r>
          </a:p>
        </p:txBody>
      </p:sp>
      <p:graphicFrame>
        <p:nvGraphicFramePr>
          <p:cNvPr id="6" name="表格 5">
            <a:extLst>
              <a:ext uri="{FF2B5EF4-FFF2-40B4-BE49-F238E27FC236}">
                <a16:creationId xmlns:a16="http://schemas.microsoft.com/office/drawing/2014/main" id="{33AC7B03-1369-4DAB-BE92-862705D38547}"/>
              </a:ext>
            </a:extLst>
          </p:cNvPr>
          <p:cNvGraphicFramePr>
            <a:graphicFrameLocks noGrp="1"/>
          </p:cNvGraphicFramePr>
          <p:nvPr>
            <p:extLst>
              <p:ext uri="{D42A27DB-BD31-4B8C-83A1-F6EECF244321}">
                <p14:modId xmlns:p14="http://schemas.microsoft.com/office/powerpoint/2010/main" val="786397706"/>
              </p:ext>
            </p:extLst>
          </p:nvPr>
        </p:nvGraphicFramePr>
        <p:xfrm>
          <a:off x="533408" y="1513280"/>
          <a:ext cx="7761189" cy="2819008"/>
        </p:xfrm>
        <a:graphic>
          <a:graphicData uri="http://schemas.openxmlformats.org/drawingml/2006/table">
            <a:tbl>
              <a:tblPr firstRow="1" bandRow="1">
                <a:tableStyleId>{5C22544A-7EE6-4342-B048-85BDC9FD1C3A}</a:tableStyleId>
              </a:tblPr>
              <a:tblGrid>
                <a:gridCol w="3371618">
                  <a:extLst>
                    <a:ext uri="{9D8B030D-6E8A-4147-A177-3AD203B41FA5}">
                      <a16:colId xmlns:a16="http://schemas.microsoft.com/office/drawing/2014/main" val="2098680224"/>
                    </a:ext>
                  </a:extLst>
                </a:gridCol>
                <a:gridCol w="516367">
                  <a:extLst>
                    <a:ext uri="{9D8B030D-6E8A-4147-A177-3AD203B41FA5}">
                      <a16:colId xmlns:a16="http://schemas.microsoft.com/office/drawing/2014/main" val="1038749115"/>
                    </a:ext>
                  </a:extLst>
                </a:gridCol>
                <a:gridCol w="3873204">
                  <a:extLst>
                    <a:ext uri="{9D8B030D-6E8A-4147-A177-3AD203B41FA5}">
                      <a16:colId xmlns:a16="http://schemas.microsoft.com/office/drawing/2014/main" val="4232570132"/>
                    </a:ext>
                  </a:extLst>
                </a:gridCol>
              </a:tblGrid>
              <a:tr h="701150">
                <a:tc>
                  <a:txBody>
                    <a:bodyPr/>
                    <a:lstStyle/>
                    <a:p>
                      <a:pPr algn="l"/>
                      <a:r>
                        <a:rPr lang="zh-CN" altLang="en-US" sz="2000" dirty="0">
                          <a:solidFill>
                            <a:srgbClr val="169E82"/>
                          </a:solidFill>
                        </a:rPr>
                        <a:t>交接离岗</a:t>
                      </a:r>
                    </a:p>
                  </a:txBody>
                  <a:tcPr anchor="ctr">
                    <a:lnB w="38100" cap="flat" cmpd="sng" algn="ctr">
                      <a:solidFill>
                        <a:srgbClr val="169E82"/>
                      </a:solidFill>
                      <a:prstDash val="solid"/>
                      <a:round/>
                      <a:headEnd type="none" w="med" len="med"/>
                      <a:tailEnd type="none" w="med" len="med"/>
                    </a:lnB>
                    <a:noFill/>
                  </a:tcPr>
                </a:tc>
                <a:tc>
                  <a:txBody>
                    <a:bodyPr/>
                    <a:lstStyle/>
                    <a:p>
                      <a:pPr algn="l"/>
                      <a:endParaRPr lang="zh-CN" altLang="en-US" sz="2000" b="1" dirty="0">
                        <a:solidFill>
                          <a:srgbClr val="F59B11"/>
                        </a:solidFill>
                      </a:endParaRPr>
                    </a:p>
                  </a:txBody>
                  <a:tcPr anchor="ctr">
                    <a:lnB w="38100" cap="flat" cmpd="sng" algn="ctr">
                      <a:solidFill>
                        <a:srgbClr val="169E82"/>
                      </a:solidFill>
                      <a:prstDash val="solid"/>
                      <a:round/>
                      <a:headEnd type="none" w="med" len="med"/>
                      <a:tailEnd type="none" w="med" len="med"/>
                    </a:lnB>
                    <a:noFill/>
                  </a:tcPr>
                </a:tc>
                <a:tc>
                  <a:txBody>
                    <a:bodyPr/>
                    <a:lstStyle/>
                    <a:p>
                      <a:pPr algn="l"/>
                      <a:r>
                        <a:rPr lang="zh-CN" altLang="en-US" sz="2000" b="1" dirty="0">
                          <a:solidFill>
                            <a:srgbClr val="F59B11"/>
                          </a:solidFill>
                        </a:rPr>
                        <a:t>到岗报到</a:t>
                      </a:r>
                    </a:p>
                  </a:txBody>
                  <a:tcPr anchor="ctr">
                    <a:lnB w="3810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2723412655"/>
                  </a:ext>
                </a:extLst>
              </a:tr>
              <a:tr h="2117858">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zh-CN" sz="1400"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请假员工需提前做好工作交接，</a:t>
                      </a:r>
                      <a:endParaRPr lang="en-US" altLang="zh-CN" sz="1400"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zh-CN" sz="1400"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保持电话畅通，</a:t>
                      </a:r>
                      <a:endParaRPr lang="en-US" altLang="zh-CN" sz="1400"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zh-CN" sz="1400"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确保后续工作清晰明了，</a:t>
                      </a:r>
                      <a:endParaRPr lang="en-US" altLang="zh-CN" sz="1400"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zh-CN" sz="1400"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如因工作交办不清而离岗造成的工作问题的，由请假员工负责，</a:t>
                      </a:r>
                      <a:endParaRPr lang="en-US" altLang="zh-CN" sz="1400"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zh-CN" sz="1400"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并有责任随时回公司处理应急工作</a:t>
                      </a:r>
                      <a:endParaRPr lang="zh-CN" altLang="en-US" sz="1400" dirty="0">
                        <a:solidFill>
                          <a:srgbClr val="169E82"/>
                        </a:solidFill>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a:txBody>
                  <a:tcPr>
                    <a:lnT w="38100" cap="flat" cmpd="sng" algn="ctr">
                      <a:solidFill>
                        <a:srgbClr val="169E82"/>
                      </a:solidFill>
                      <a:prstDash val="solid"/>
                      <a:round/>
                      <a:headEnd type="none" w="med" len="med"/>
                      <a:tailEnd type="none" w="med" len="med"/>
                    </a:lnT>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zh-CN" altLang="en-US" sz="1400" b="1" dirty="0">
                        <a:solidFill>
                          <a:srgbClr val="F59B11"/>
                        </a:solidFill>
                        <a:latin typeface="微软雅黑" panose="020B0503020204020204" pitchFamily="34" charset="-122"/>
                        <a:ea typeface="微软雅黑" panose="020B0503020204020204" pitchFamily="34" charset="-122"/>
                      </a:endParaRPr>
                    </a:p>
                  </a:txBody>
                  <a:tcPr>
                    <a:lnT w="38100" cap="flat" cmpd="sng" algn="ctr">
                      <a:solidFill>
                        <a:srgbClr val="169E82"/>
                      </a:solidFill>
                      <a:prstDash val="solid"/>
                      <a:round/>
                      <a:headEnd type="none" w="med" len="med"/>
                      <a:tailEnd type="none" w="med" len="med"/>
                    </a:lnT>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zh-CN" sz="1400" b="0" kern="100" dirty="0">
                          <a:solidFill>
                            <a:srgbClr val="F59B11"/>
                          </a:solidFill>
                          <a:latin typeface="微软雅黑" panose="020B0503020204020204" pitchFamily="34" charset="-122"/>
                          <a:ea typeface="微软雅黑" panose="020B0503020204020204" pitchFamily="34" charset="-122"/>
                          <a:cs typeface="Times New Roman" panose="02020603050405020304" pitchFamily="18" charset="0"/>
                        </a:rPr>
                        <a:t>请假员工返岗后应到审批人处报到，否则视为请假逾期未归，即严重违反公司规章制度，公司有权与其解除劳动关系且无任何赔偿与补偿。</a:t>
                      </a:r>
                      <a:endParaRPr lang="zh-CN" altLang="en-US" sz="1400" b="0" dirty="0">
                        <a:solidFill>
                          <a:srgbClr val="F59B11"/>
                        </a:solidFill>
                        <a:latin typeface="微软雅黑" panose="020B0503020204020204" pitchFamily="34" charset="-122"/>
                        <a:ea typeface="微软雅黑" panose="020B0503020204020204" pitchFamily="34" charset="-122"/>
                      </a:endParaRPr>
                    </a:p>
                  </a:txBody>
                  <a:tcPr>
                    <a:lnT w="38100" cap="flat" cmpd="sng" algn="ctr">
                      <a:solidFill>
                        <a:srgbClr val="169E82"/>
                      </a:solidFill>
                      <a:prstDash val="solid"/>
                      <a:round/>
                      <a:headEnd type="none" w="med" len="med"/>
                      <a:tailEnd type="none" w="med" len="med"/>
                    </a:lnT>
                    <a:noFill/>
                  </a:tcPr>
                </a:tc>
                <a:extLst>
                  <a:ext uri="{0D108BD9-81ED-4DB2-BD59-A6C34878D82A}">
                    <a16:rowId xmlns:a16="http://schemas.microsoft.com/office/drawing/2014/main" val="605558618"/>
                  </a:ext>
                </a:extLst>
              </a:tr>
            </a:tbl>
          </a:graphicData>
        </a:graphic>
      </p:graphicFrame>
    </p:spTree>
    <p:extLst>
      <p:ext uri="{BB962C8B-B14F-4D97-AF65-F5344CB8AC3E}">
        <p14:creationId xmlns:p14="http://schemas.microsoft.com/office/powerpoint/2010/main" val="37829764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A08009D-F5F3-4CB0-A4BA-903192B87846}"/>
              </a:ext>
            </a:extLst>
          </p:cNvPr>
          <p:cNvSpPr/>
          <p:nvPr/>
        </p:nvSpPr>
        <p:spPr>
          <a:xfrm>
            <a:off x="1253265" y="1833880"/>
            <a:ext cx="5922085" cy="1477328"/>
          </a:xfrm>
          <a:prstGeom prst="rect">
            <a:avLst/>
          </a:prstGeom>
        </p:spPr>
        <p:txBody>
          <a:bodyPr wrap="square">
            <a:spAutoFit/>
          </a:bodyPr>
          <a:lstStyle/>
          <a:p>
            <a:pPr marL="285750" lvl="0" indent="-285750">
              <a:buFont typeface="Wingdings" panose="05000000000000000000" pitchFamily="2" charset="2"/>
              <a:buChar char="ü"/>
            </a:pPr>
            <a:r>
              <a:rPr lang="zh-CN"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请假时长为半天</a:t>
            </a:r>
            <a:r>
              <a:rPr lang="zh-CN" altLang="en-US"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即上午请假或下午请假</a:t>
            </a:r>
            <a:endParaRPr lang="en-US"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buFont typeface="Wingdings" panose="05000000000000000000" pitchFamily="2" charset="2"/>
              <a:buChar char="ü"/>
            </a:pPr>
            <a:endParaRPr lang="en-US"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buFont typeface="Wingdings" panose="05000000000000000000" pitchFamily="2" charset="2"/>
              <a:buChar char="ü"/>
            </a:pPr>
            <a:r>
              <a:rPr lang="zh-CN"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当天须有</a:t>
            </a:r>
            <a:r>
              <a:rPr lang="en-US"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次打卡记录</a:t>
            </a:r>
            <a:r>
              <a:rPr lang="zh-CN" altLang="en-US"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buFont typeface="Wingdings" panose="05000000000000000000" pitchFamily="2" charset="2"/>
              <a:buChar char="ü"/>
            </a:pPr>
            <a:endParaRPr lang="en-US"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buFont typeface="Wingdings" panose="05000000000000000000" pitchFamily="2" charset="2"/>
              <a:buChar char="ü"/>
            </a:pPr>
            <a:r>
              <a:rPr lang="zh-CN"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相应时段无打卡记录显示缺卡则按缺卡处理。</a:t>
            </a:r>
          </a:p>
        </p:txBody>
      </p:sp>
      <p:sp>
        <p:nvSpPr>
          <p:cNvPr id="5" name="矩形 4">
            <a:extLst>
              <a:ext uri="{FF2B5EF4-FFF2-40B4-BE49-F238E27FC236}">
                <a16:creationId xmlns:a16="http://schemas.microsoft.com/office/drawing/2014/main" id="{4F14232F-BDD6-4D1B-9021-902B1D3A91B7}"/>
              </a:ext>
            </a:extLst>
          </p:cNvPr>
          <p:cNvSpPr/>
          <p:nvPr/>
        </p:nvSpPr>
        <p:spPr>
          <a:xfrm>
            <a:off x="1253265" y="945560"/>
            <a:ext cx="3057247"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rPr>
              <a:t>注意：打卡记录</a:t>
            </a:r>
          </a:p>
        </p:txBody>
      </p:sp>
    </p:spTree>
    <p:extLst>
      <p:ext uri="{BB962C8B-B14F-4D97-AF65-F5344CB8AC3E}">
        <p14:creationId xmlns:p14="http://schemas.microsoft.com/office/powerpoint/2010/main" val="77099662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8"/>
          <p:cNvSpPr>
            <a:spLocks noChangeArrowheads="1"/>
          </p:cNvSpPr>
          <p:nvPr/>
        </p:nvSpPr>
        <p:spPr bwMode="auto">
          <a:xfrm>
            <a:off x="-3176" y="2549831"/>
            <a:ext cx="5879355" cy="209615"/>
          </a:xfrm>
          <a:prstGeom prst="rect">
            <a:avLst/>
          </a:prstGeom>
          <a:solidFill>
            <a:srgbClr val="169E82"/>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8" name="AutoShape 3"/>
          <p:cNvSpPr>
            <a:spLocks noChangeAspect="1" noChangeArrowheads="1" noTextEdit="1"/>
          </p:cNvSpPr>
          <p:nvPr/>
        </p:nvSpPr>
        <p:spPr bwMode="auto">
          <a:xfrm>
            <a:off x="-3175" y="1164708"/>
            <a:ext cx="3921125" cy="34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3" name="Freeform 9"/>
          <p:cNvSpPr>
            <a:spLocks noChangeArrowheads="1"/>
          </p:cNvSpPr>
          <p:nvPr/>
        </p:nvSpPr>
        <p:spPr bwMode="auto">
          <a:xfrm>
            <a:off x="-6350" y="1751732"/>
            <a:ext cx="5797540" cy="644724"/>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accent2"/>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4" name="Freeform 10"/>
          <p:cNvSpPr>
            <a:spLocks noChangeArrowheads="1"/>
          </p:cNvSpPr>
          <p:nvPr/>
        </p:nvSpPr>
        <p:spPr bwMode="auto">
          <a:xfrm>
            <a:off x="-6351" y="992080"/>
            <a:ext cx="5495673" cy="968674"/>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1"/>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5" name="Freeform 11"/>
          <p:cNvSpPr>
            <a:spLocks noChangeArrowheads="1"/>
          </p:cNvSpPr>
          <p:nvPr/>
        </p:nvSpPr>
        <p:spPr bwMode="auto">
          <a:xfrm>
            <a:off x="-6350" y="3018550"/>
            <a:ext cx="5797540" cy="644724"/>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accent2"/>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6" name="Freeform 12"/>
          <p:cNvSpPr>
            <a:spLocks noChangeArrowheads="1"/>
          </p:cNvSpPr>
          <p:nvPr/>
        </p:nvSpPr>
        <p:spPr bwMode="auto">
          <a:xfrm>
            <a:off x="-3174" y="3414248"/>
            <a:ext cx="5490031" cy="965498"/>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accent1"/>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3" name="矩形 62"/>
          <p:cNvSpPr>
            <a:spLocks noChangeArrowheads="1"/>
          </p:cNvSpPr>
          <p:nvPr/>
        </p:nvSpPr>
        <p:spPr bwMode="auto">
          <a:xfrm>
            <a:off x="6582982" y="1688098"/>
            <a:ext cx="395446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年休假</a:t>
            </a:r>
          </a:p>
        </p:txBody>
      </p:sp>
      <p:sp>
        <p:nvSpPr>
          <p:cNvPr id="64" name="矩形 63"/>
          <p:cNvSpPr>
            <a:spLocks noChangeArrowheads="1"/>
          </p:cNvSpPr>
          <p:nvPr/>
        </p:nvSpPr>
        <p:spPr bwMode="auto">
          <a:xfrm>
            <a:off x="6681407" y="2418264"/>
            <a:ext cx="395446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产检假</a:t>
            </a:r>
          </a:p>
        </p:txBody>
      </p:sp>
      <p:sp>
        <p:nvSpPr>
          <p:cNvPr id="65" name="矩形 64"/>
          <p:cNvSpPr>
            <a:spLocks noChangeArrowheads="1"/>
          </p:cNvSpPr>
          <p:nvPr/>
        </p:nvSpPr>
        <p:spPr bwMode="auto">
          <a:xfrm>
            <a:off x="6438519" y="4150292"/>
            <a:ext cx="4194175"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产假</a:t>
            </a:r>
          </a:p>
        </p:txBody>
      </p:sp>
      <p:sp>
        <p:nvSpPr>
          <p:cNvPr id="66" name="矩形 65"/>
          <p:cNvSpPr>
            <a:spLocks noChangeArrowheads="1"/>
          </p:cNvSpPr>
          <p:nvPr/>
        </p:nvSpPr>
        <p:spPr bwMode="auto">
          <a:xfrm>
            <a:off x="6681864" y="3193309"/>
            <a:ext cx="414496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哺乳假</a:t>
            </a:r>
          </a:p>
        </p:txBody>
      </p:sp>
      <p:sp>
        <p:nvSpPr>
          <p:cNvPr id="67" name="椭圆 66"/>
          <p:cNvSpPr/>
          <p:nvPr/>
        </p:nvSpPr>
        <p:spPr>
          <a:xfrm>
            <a:off x="5986954" y="756234"/>
            <a:ext cx="252000" cy="252078"/>
          </a:xfrm>
          <a:prstGeom prst="ellipse">
            <a:avLst/>
          </a:prstGeom>
          <a:solidFill>
            <a:schemeClr val="accent2"/>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8" name="椭圆 67"/>
          <p:cNvSpPr/>
          <p:nvPr/>
        </p:nvSpPr>
        <p:spPr>
          <a:xfrm>
            <a:off x="6073691" y="1109211"/>
            <a:ext cx="252000" cy="252078"/>
          </a:xfrm>
          <a:prstGeom prst="ellipse">
            <a:avLst/>
          </a:prstGeom>
          <a:solidFill>
            <a:schemeClr val="accent3"/>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69" name="椭圆 68"/>
          <p:cNvSpPr/>
          <p:nvPr/>
        </p:nvSpPr>
        <p:spPr>
          <a:xfrm>
            <a:off x="6125527" y="1450895"/>
            <a:ext cx="252095" cy="252095"/>
          </a:xfrm>
          <a:prstGeom prst="ellipse">
            <a:avLst/>
          </a:prstGeom>
          <a:solidFill>
            <a:schemeClr val="accent4"/>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0" name="椭圆 69"/>
          <p:cNvSpPr/>
          <p:nvPr/>
        </p:nvSpPr>
        <p:spPr>
          <a:xfrm>
            <a:off x="6224127" y="2523816"/>
            <a:ext cx="252000" cy="252078"/>
          </a:xfrm>
          <a:prstGeom prst="ellipse">
            <a:avLst/>
          </a:prstGeom>
          <a:solidFill>
            <a:schemeClr val="accent1"/>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 name="椭圆 2"/>
          <p:cNvSpPr/>
          <p:nvPr/>
        </p:nvSpPr>
        <p:spPr>
          <a:xfrm>
            <a:off x="9252520" y="-164605"/>
            <a:ext cx="144016" cy="1440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171104" y="1817954"/>
            <a:ext cx="252000" cy="252078"/>
          </a:xfrm>
          <a:prstGeom prst="ellipse">
            <a:avLst/>
          </a:prstGeom>
          <a:solidFill>
            <a:schemeClr val="accent2"/>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 name="椭圆 6"/>
          <p:cNvSpPr/>
          <p:nvPr/>
        </p:nvSpPr>
        <p:spPr>
          <a:xfrm>
            <a:off x="6223809" y="2875229"/>
            <a:ext cx="252000" cy="252078"/>
          </a:xfrm>
          <a:prstGeom prst="ellipse">
            <a:avLst/>
          </a:prstGeom>
          <a:solidFill>
            <a:schemeClr val="accent2"/>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10" name="椭圆 9"/>
          <p:cNvSpPr/>
          <p:nvPr/>
        </p:nvSpPr>
        <p:spPr>
          <a:xfrm>
            <a:off x="6194341" y="2185536"/>
            <a:ext cx="252000" cy="252078"/>
          </a:xfrm>
          <a:prstGeom prst="ellipse">
            <a:avLst/>
          </a:prstGeom>
          <a:solidFill>
            <a:schemeClr val="accent3"/>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1" name="椭圆 10"/>
          <p:cNvSpPr/>
          <p:nvPr/>
        </p:nvSpPr>
        <p:spPr>
          <a:xfrm>
            <a:off x="6194341" y="3215506"/>
            <a:ext cx="252000" cy="252078"/>
          </a:xfrm>
          <a:prstGeom prst="ellipse">
            <a:avLst/>
          </a:prstGeom>
          <a:solidFill>
            <a:schemeClr val="accent3"/>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3" name="椭圆 12"/>
          <p:cNvSpPr/>
          <p:nvPr/>
        </p:nvSpPr>
        <p:spPr>
          <a:xfrm>
            <a:off x="6137767" y="3574741"/>
            <a:ext cx="252000" cy="252078"/>
          </a:xfrm>
          <a:prstGeom prst="ellipse">
            <a:avLst/>
          </a:prstGeom>
          <a:solidFill>
            <a:schemeClr val="accent1"/>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a:spLocks noChangeArrowheads="1"/>
          </p:cNvSpPr>
          <p:nvPr/>
        </p:nvSpPr>
        <p:spPr bwMode="auto">
          <a:xfrm>
            <a:off x="6438836" y="626471"/>
            <a:ext cx="4243388"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事假</a:t>
            </a:r>
          </a:p>
        </p:txBody>
      </p:sp>
      <p:sp>
        <p:nvSpPr>
          <p:cNvPr id="15" name="矩形 14"/>
          <p:cNvSpPr>
            <a:spLocks noChangeArrowheads="1"/>
          </p:cNvSpPr>
          <p:nvPr/>
        </p:nvSpPr>
        <p:spPr bwMode="auto">
          <a:xfrm>
            <a:off x="6484556" y="983976"/>
            <a:ext cx="4243388"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病假</a:t>
            </a:r>
          </a:p>
          <a:p>
            <a:pPr algn="just">
              <a:lnSpc>
                <a:spcPct val="150000"/>
              </a:lnSpc>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a:spLocks noChangeArrowheads="1"/>
          </p:cNvSpPr>
          <p:nvPr/>
        </p:nvSpPr>
        <p:spPr bwMode="auto">
          <a:xfrm>
            <a:off x="6537261" y="1321161"/>
            <a:ext cx="4243388"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福利假</a:t>
            </a:r>
          </a:p>
        </p:txBody>
      </p:sp>
      <p:sp>
        <p:nvSpPr>
          <p:cNvPr id="17" name="矩形 16"/>
          <p:cNvSpPr>
            <a:spLocks noChangeArrowheads="1"/>
          </p:cNvSpPr>
          <p:nvPr/>
        </p:nvSpPr>
        <p:spPr bwMode="auto">
          <a:xfrm>
            <a:off x="6653466" y="2055856"/>
            <a:ext cx="4243388"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婚假</a:t>
            </a:r>
          </a:p>
        </p:txBody>
      </p:sp>
      <p:sp>
        <p:nvSpPr>
          <p:cNvPr id="20" name="矩形 19"/>
          <p:cNvSpPr>
            <a:spLocks noChangeArrowheads="1"/>
          </p:cNvSpPr>
          <p:nvPr/>
        </p:nvSpPr>
        <p:spPr bwMode="auto">
          <a:xfrm>
            <a:off x="6681407" y="2775056"/>
            <a:ext cx="4651375"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陪产假</a:t>
            </a:r>
          </a:p>
        </p:txBody>
      </p:sp>
      <p:sp>
        <p:nvSpPr>
          <p:cNvPr id="21" name="矩形 20"/>
          <p:cNvSpPr>
            <a:spLocks noChangeArrowheads="1"/>
          </p:cNvSpPr>
          <p:nvPr/>
        </p:nvSpPr>
        <p:spPr bwMode="auto">
          <a:xfrm>
            <a:off x="6537084" y="3830849"/>
            <a:ext cx="414496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丧假</a:t>
            </a:r>
          </a:p>
        </p:txBody>
      </p:sp>
      <p:sp>
        <p:nvSpPr>
          <p:cNvPr id="27" name="矩形 26"/>
          <p:cNvSpPr>
            <a:spLocks noChangeArrowheads="1"/>
          </p:cNvSpPr>
          <p:nvPr/>
        </p:nvSpPr>
        <p:spPr bwMode="auto">
          <a:xfrm>
            <a:off x="6653466" y="3474057"/>
            <a:ext cx="432943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调休</a:t>
            </a:r>
          </a:p>
        </p:txBody>
      </p:sp>
      <p:sp>
        <p:nvSpPr>
          <p:cNvPr id="43" name="椭圆 42"/>
          <p:cNvSpPr/>
          <p:nvPr/>
        </p:nvSpPr>
        <p:spPr>
          <a:xfrm>
            <a:off x="6073314" y="3898214"/>
            <a:ext cx="252000" cy="252078"/>
          </a:xfrm>
          <a:prstGeom prst="ellipse">
            <a:avLst/>
          </a:prstGeom>
          <a:solidFill>
            <a:schemeClr val="accent2"/>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p:nvSpPr>
        <p:spPr>
          <a:xfrm>
            <a:off x="5942246" y="4230871"/>
            <a:ext cx="252000" cy="252078"/>
          </a:xfrm>
          <a:prstGeom prst="ellipse">
            <a:avLst/>
          </a:prstGeom>
          <a:solidFill>
            <a:schemeClr val="accent3"/>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文本框 47"/>
          <p:cNvSpPr txBox="1"/>
          <p:nvPr/>
        </p:nvSpPr>
        <p:spPr>
          <a:xfrm>
            <a:off x="6121082" y="3518455"/>
            <a:ext cx="453390" cy="337185"/>
          </a:xfrm>
          <a:prstGeom prst="rect">
            <a:avLst/>
          </a:prstGeom>
          <a:noFill/>
        </p:spPr>
        <p:txBody>
          <a:bodyPr wrap="square" rtlCol="0">
            <a:spAutoFit/>
          </a:bodyPr>
          <a:lstStyle/>
          <a:p>
            <a:r>
              <a:rPr lang="en-US" altLang="zh-CN" sz="1600">
                <a:solidFill>
                  <a:schemeClr val="bg1"/>
                </a:solidFill>
              </a:rPr>
              <a:t>9</a:t>
            </a:r>
          </a:p>
        </p:txBody>
      </p:sp>
      <p:sp>
        <p:nvSpPr>
          <p:cNvPr id="49" name="文本框 48"/>
          <p:cNvSpPr txBox="1"/>
          <p:nvPr/>
        </p:nvSpPr>
        <p:spPr>
          <a:xfrm>
            <a:off x="5992812" y="3855640"/>
            <a:ext cx="453390" cy="337185"/>
          </a:xfrm>
          <a:prstGeom prst="rect">
            <a:avLst/>
          </a:prstGeom>
          <a:noFill/>
        </p:spPr>
        <p:txBody>
          <a:bodyPr wrap="square" rtlCol="0">
            <a:spAutoFit/>
          </a:bodyPr>
          <a:lstStyle/>
          <a:p>
            <a:r>
              <a:rPr lang="en-US" altLang="zh-CN" sz="1600">
                <a:solidFill>
                  <a:schemeClr val="bg1"/>
                </a:solidFill>
              </a:rPr>
              <a:t>10</a:t>
            </a:r>
          </a:p>
        </p:txBody>
      </p:sp>
      <p:sp>
        <p:nvSpPr>
          <p:cNvPr id="50" name="文本框 49"/>
          <p:cNvSpPr txBox="1"/>
          <p:nvPr/>
        </p:nvSpPr>
        <p:spPr>
          <a:xfrm>
            <a:off x="5872162" y="4194730"/>
            <a:ext cx="453390" cy="337185"/>
          </a:xfrm>
          <a:prstGeom prst="rect">
            <a:avLst/>
          </a:prstGeom>
          <a:noFill/>
        </p:spPr>
        <p:txBody>
          <a:bodyPr wrap="square" rtlCol="0">
            <a:spAutoFit/>
          </a:bodyPr>
          <a:lstStyle/>
          <a:p>
            <a:r>
              <a:rPr lang="en-US" altLang="zh-CN" sz="1600" dirty="0">
                <a:solidFill>
                  <a:schemeClr val="bg1"/>
                </a:solidFill>
              </a:rPr>
              <a:t>11</a:t>
            </a:r>
          </a:p>
        </p:txBody>
      </p:sp>
      <p:sp>
        <p:nvSpPr>
          <p:cNvPr id="35" name="文本框 34">
            <a:extLst>
              <a:ext uri="{FF2B5EF4-FFF2-40B4-BE49-F238E27FC236}">
                <a16:creationId xmlns:a16="http://schemas.microsoft.com/office/drawing/2014/main" id="{7475DFAF-D3DA-4E44-ACFC-6AB815562C0D}"/>
              </a:ext>
            </a:extLst>
          </p:cNvPr>
          <p:cNvSpPr txBox="1"/>
          <p:nvPr/>
        </p:nvSpPr>
        <p:spPr>
          <a:xfrm>
            <a:off x="981616" y="731371"/>
            <a:ext cx="1723549"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请假休假类型</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ppt_x"/>
                                          </p:val>
                                        </p:tav>
                                        <p:tav tm="100000">
                                          <p:val>
                                            <p:strVal val="#ppt_x"/>
                                          </p:val>
                                        </p:tav>
                                      </p:tavLst>
                                    </p:anim>
                                    <p:anim calcmode="lin" valueType="num">
                                      <p:cBhvr additive="base">
                                        <p:cTn id="36" dur="500" fill="hold"/>
                                        <p:tgtEl>
                                          <p:spTgt spid="6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ppt_x"/>
                                          </p:val>
                                        </p:tav>
                                        <p:tav tm="100000">
                                          <p:val>
                                            <p:strVal val="#ppt_x"/>
                                          </p:val>
                                        </p:tav>
                                      </p:tavLst>
                                    </p:anim>
                                    <p:anim calcmode="lin" valueType="num">
                                      <p:cBhvr additive="base">
                                        <p:cTn id="48" dur="500" fill="hold"/>
                                        <p:tgtEl>
                                          <p:spTgt spid="6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ppt_x"/>
                                          </p:val>
                                        </p:tav>
                                        <p:tav tm="100000">
                                          <p:val>
                                            <p:strVal val="#ppt_x"/>
                                          </p:val>
                                        </p:tav>
                                      </p:tavLst>
                                    </p:anim>
                                    <p:anim calcmode="lin" valueType="num">
                                      <p:cBhvr additive="base">
                                        <p:cTn id="52" dur="500" fill="hold"/>
                                        <p:tgtEl>
                                          <p:spTgt spid="6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fill="hold"/>
                                        <p:tgtEl>
                                          <p:spTgt spid="68"/>
                                        </p:tgtEl>
                                        <p:attrNameLst>
                                          <p:attrName>ppt_x</p:attrName>
                                        </p:attrNameLst>
                                      </p:cBhvr>
                                      <p:tavLst>
                                        <p:tav tm="0">
                                          <p:val>
                                            <p:strVal val="#ppt_x"/>
                                          </p:val>
                                        </p:tav>
                                        <p:tav tm="100000">
                                          <p:val>
                                            <p:strVal val="#ppt_x"/>
                                          </p:val>
                                        </p:tav>
                                      </p:tavLst>
                                    </p:anim>
                                    <p:anim calcmode="lin" valueType="num">
                                      <p:cBhvr additive="base">
                                        <p:cTn id="56" dur="500" fill="hold"/>
                                        <p:tgtEl>
                                          <p:spTgt spid="6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500" fill="hold"/>
                                        <p:tgtEl>
                                          <p:spTgt spid="69"/>
                                        </p:tgtEl>
                                        <p:attrNameLst>
                                          <p:attrName>ppt_x</p:attrName>
                                        </p:attrNameLst>
                                      </p:cBhvr>
                                      <p:tavLst>
                                        <p:tav tm="0">
                                          <p:val>
                                            <p:strVal val="#ppt_x"/>
                                          </p:val>
                                        </p:tav>
                                        <p:tav tm="100000">
                                          <p:val>
                                            <p:strVal val="#ppt_x"/>
                                          </p:val>
                                        </p:tav>
                                      </p:tavLst>
                                    </p:anim>
                                    <p:anim calcmode="lin" valueType="num">
                                      <p:cBhvr additive="base">
                                        <p:cTn id="60" dur="500" fill="hold"/>
                                        <p:tgtEl>
                                          <p:spTgt spid="6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additive="base">
                                        <p:cTn id="63" dur="500" fill="hold"/>
                                        <p:tgtEl>
                                          <p:spTgt spid="70"/>
                                        </p:tgtEl>
                                        <p:attrNameLst>
                                          <p:attrName>ppt_x</p:attrName>
                                        </p:attrNameLst>
                                      </p:cBhvr>
                                      <p:tavLst>
                                        <p:tav tm="0">
                                          <p:val>
                                            <p:strVal val="#ppt_x"/>
                                          </p:val>
                                        </p:tav>
                                        <p:tav tm="100000">
                                          <p:val>
                                            <p:strVal val="#ppt_x"/>
                                          </p:val>
                                        </p:tav>
                                      </p:tavLst>
                                    </p:anim>
                                    <p:anim calcmode="lin" valueType="num">
                                      <p:cBhvr additive="base">
                                        <p:cTn id="64" dur="500" fill="hold"/>
                                        <p:tgtEl>
                                          <p:spTgt spid="7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nodePh="1">
                                  <p:stCondLst>
                                    <p:cond delay="0"/>
                                  </p:stCondLst>
                                  <p:endCondLst>
                                    <p:cond evt="begin" delay="0">
                                      <p:tn val="65"/>
                                    </p:cond>
                                  </p:end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ppt_x"/>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ppt_x"/>
                                          </p:val>
                                        </p:tav>
                                        <p:tav tm="100000">
                                          <p:val>
                                            <p:strVal val="#ppt_x"/>
                                          </p:val>
                                        </p:tav>
                                      </p:tavLst>
                                    </p:anim>
                                    <p:anim calcmode="lin" valueType="num">
                                      <p:cBhvr additive="base">
                                        <p:cTn id="96" dur="500" fill="hold"/>
                                        <p:tgtEl>
                                          <p:spTgt spid="1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additive="base">
                                        <p:cTn id="99" dur="500" fill="hold"/>
                                        <p:tgtEl>
                                          <p:spTgt spid="16"/>
                                        </p:tgtEl>
                                        <p:attrNameLst>
                                          <p:attrName>ppt_x</p:attrName>
                                        </p:attrNameLst>
                                      </p:cBhvr>
                                      <p:tavLst>
                                        <p:tav tm="0">
                                          <p:val>
                                            <p:strVal val="#ppt_x"/>
                                          </p:val>
                                        </p:tav>
                                        <p:tav tm="100000">
                                          <p:val>
                                            <p:strVal val="#ppt_x"/>
                                          </p:val>
                                        </p:tav>
                                      </p:tavLst>
                                    </p:anim>
                                    <p:anim calcmode="lin" valueType="num">
                                      <p:cBhvr additive="base">
                                        <p:cTn id="100" dur="500" fill="hold"/>
                                        <p:tgtEl>
                                          <p:spTgt spid="1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ppt_x"/>
                                          </p:val>
                                        </p:tav>
                                        <p:tav tm="100000">
                                          <p:val>
                                            <p:strVal val="#ppt_x"/>
                                          </p:val>
                                        </p:tav>
                                      </p:tavLst>
                                    </p:anim>
                                    <p:anim calcmode="lin" valueType="num">
                                      <p:cBhvr additive="base">
                                        <p:cTn id="104" dur="500" fill="hold"/>
                                        <p:tgtEl>
                                          <p:spTgt spid="1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ppt_x"/>
                                          </p:val>
                                        </p:tav>
                                        <p:tav tm="100000">
                                          <p:val>
                                            <p:strVal val="#ppt_x"/>
                                          </p:val>
                                        </p:tav>
                                      </p:tavLst>
                                    </p:anim>
                                    <p:anim calcmode="lin" valueType="num">
                                      <p:cBhvr additive="base">
                                        <p:cTn id="108" dur="500" fill="hold"/>
                                        <p:tgtEl>
                                          <p:spTgt spid="2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fill="hold"/>
                                        <p:tgtEl>
                                          <p:spTgt spid="21"/>
                                        </p:tgtEl>
                                        <p:attrNameLst>
                                          <p:attrName>ppt_x</p:attrName>
                                        </p:attrNameLst>
                                      </p:cBhvr>
                                      <p:tavLst>
                                        <p:tav tm="0">
                                          <p:val>
                                            <p:strVal val="#ppt_x"/>
                                          </p:val>
                                        </p:tav>
                                        <p:tav tm="100000">
                                          <p:val>
                                            <p:strVal val="#ppt_x"/>
                                          </p:val>
                                        </p:tav>
                                      </p:tavLst>
                                    </p:anim>
                                    <p:anim calcmode="lin" valueType="num">
                                      <p:cBhvr additive="base">
                                        <p:cTn id="112" dur="50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fill="hold"/>
                                        <p:tgtEl>
                                          <p:spTgt spid="27"/>
                                        </p:tgtEl>
                                        <p:attrNameLst>
                                          <p:attrName>ppt_x</p:attrName>
                                        </p:attrNameLst>
                                      </p:cBhvr>
                                      <p:tavLst>
                                        <p:tav tm="0">
                                          <p:val>
                                            <p:strVal val="#ppt_x"/>
                                          </p:val>
                                        </p:tav>
                                        <p:tav tm="100000">
                                          <p:val>
                                            <p:strVal val="#ppt_x"/>
                                          </p:val>
                                        </p:tav>
                                      </p:tavLst>
                                    </p:anim>
                                    <p:anim calcmode="lin" valueType="num">
                                      <p:cBhvr additive="base">
                                        <p:cTn id="116" dur="500" fill="hold"/>
                                        <p:tgtEl>
                                          <p:spTgt spid="2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ppt_x"/>
                                          </p:val>
                                        </p:tav>
                                        <p:tav tm="100000">
                                          <p:val>
                                            <p:strVal val="#ppt_x"/>
                                          </p:val>
                                        </p:tav>
                                      </p:tavLst>
                                    </p:anim>
                                    <p:anim calcmode="lin" valueType="num">
                                      <p:cBhvr additive="base">
                                        <p:cTn id="120" dur="500" fill="hold"/>
                                        <p:tgtEl>
                                          <p:spTgt spid="4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anim calcmode="lin" valueType="num">
                                      <p:cBhvr additive="base">
                                        <p:cTn id="123" dur="500" fill="hold"/>
                                        <p:tgtEl>
                                          <p:spTgt spid="46"/>
                                        </p:tgtEl>
                                        <p:attrNameLst>
                                          <p:attrName>ppt_x</p:attrName>
                                        </p:attrNameLst>
                                      </p:cBhvr>
                                      <p:tavLst>
                                        <p:tav tm="0">
                                          <p:val>
                                            <p:strVal val="#ppt_x"/>
                                          </p:val>
                                        </p:tav>
                                        <p:tav tm="100000">
                                          <p:val>
                                            <p:strVal val="#ppt_x"/>
                                          </p:val>
                                        </p:tav>
                                      </p:tavLst>
                                    </p:anim>
                                    <p:anim calcmode="lin" valueType="num">
                                      <p:cBhvr additive="base">
                                        <p:cTn id="124" dur="500" fill="hold"/>
                                        <p:tgtEl>
                                          <p:spTgt spid="4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 calcmode="lin" valueType="num">
                                      <p:cBhvr additive="base">
                                        <p:cTn id="127" dur="500" fill="hold"/>
                                        <p:tgtEl>
                                          <p:spTgt spid="48"/>
                                        </p:tgtEl>
                                        <p:attrNameLst>
                                          <p:attrName>ppt_x</p:attrName>
                                        </p:attrNameLst>
                                      </p:cBhvr>
                                      <p:tavLst>
                                        <p:tav tm="0">
                                          <p:val>
                                            <p:strVal val="#ppt_x"/>
                                          </p:val>
                                        </p:tav>
                                        <p:tav tm="100000">
                                          <p:val>
                                            <p:strVal val="#ppt_x"/>
                                          </p:val>
                                        </p:tav>
                                      </p:tavLst>
                                    </p:anim>
                                    <p:anim calcmode="lin" valueType="num">
                                      <p:cBhvr additive="base">
                                        <p:cTn id="128" dur="500" fill="hold"/>
                                        <p:tgtEl>
                                          <p:spTgt spid="4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additive="base">
                                        <p:cTn id="135" dur="500" fill="hold"/>
                                        <p:tgtEl>
                                          <p:spTgt spid="50"/>
                                        </p:tgtEl>
                                        <p:attrNameLst>
                                          <p:attrName>ppt_x</p:attrName>
                                        </p:attrNameLst>
                                      </p:cBhvr>
                                      <p:tavLst>
                                        <p:tav tm="0">
                                          <p:val>
                                            <p:strVal val="#ppt_x"/>
                                          </p:val>
                                        </p:tav>
                                        <p:tav tm="100000">
                                          <p:val>
                                            <p:strVal val="#ppt_x"/>
                                          </p:val>
                                        </p:tav>
                                      </p:tavLst>
                                    </p:anim>
                                    <p:anim calcmode="lin" valueType="num">
                                      <p:cBhvr additive="base">
                                        <p:cTn id="13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p:bldP spid="23" grpId="0" animBg="1"/>
      <p:bldP spid="24" grpId="0" animBg="1"/>
      <p:bldP spid="25" grpId="0" animBg="1"/>
      <p:bldP spid="26" grpId="0" animBg="1"/>
      <p:bldP spid="63" grpId="0"/>
      <p:bldP spid="64" grpId="0"/>
      <p:bldP spid="65" grpId="0"/>
      <p:bldP spid="66" grpId="0"/>
      <p:bldP spid="67" grpId="0" animBg="1"/>
      <p:bldP spid="68" grpId="0" animBg="1"/>
      <p:bldP spid="69" grpId="0" animBg="1"/>
      <p:bldP spid="70" grpId="0" animBg="1"/>
      <p:bldP spid="3" grpId="0"/>
      <p:bldP spid="6" grpId="0" animBg="1"/>
      <p:bldP spid="7" grpId="0" animBg="1"/>
      <p:bldP spid="10" grpId="0" animBg="1"/>
      <p:bldP spid="11" grpId="0" animBg="1"/>
      <p:bldP spid="13" grpId="0" animBg="1"/>
      <p:bldP spid="14" grpId="0"/>
      <p:bldP spid="15" grpId="0"/>
      <p:bldP spid="16" grpId="0"/>
      <p:bldP spid="17" grpId="0"/>
      <p:bldP spid="20" grpId="0"/>
      <p:bldP spid="21" grpId="0"/>
      <p:bldP spid="27" grpId="0"/>
      <p:bldP spid="43" grpId="0" animBg="1"/>
      <p:bldP spid="46" grpId="0" animBg="1"/>
      <p:bldP spid="48" grpId="0"/>
      <p:bldP spid="49" grpId="0"/>
      <p:bldP spid="50"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127A101-88A3-45CB-B7A5-ADC7BD232F88}"/>
              </a:ext>
            </a:extLst>
          </p:cNvPr>
          <p:cNvSpPr/>
          <p:nvPr/>
        </p:nvSpPr>
        <p:spPr>
          <a:xfrm>
            <a:off x="1197815" y="3757839"/>
            <a:ext cx="7713233" cy="923330"/>
          </a:xfrm>
          <a:prstGeom prst="rect">
            <a:avLst/>
          </a:prstGeom>
        </p:spPr>
        <p:txBody>
          <a:bodyPr wrap="square">
            <a:spAutoFit/>
          </a:bodyPr>
          <a:lstStyle/>
          <a:p>
            <a:pPr marL="342900" lvl="0" indent="-342900" algn="just">
              <a:spcAft>
                <a:spcPts val="0"/>
              </a:spcAft>
              <a:buFont typeface="+mj-lt"/>
              <a:buAutoNum type="arabicPeriod"/>
            </a:pPr>
            <a:r>
              <a:rPr lang="zh-CN"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若出现重复提交的福利假超过</a:t>
            </a:r>
            <a:r>
              <a:rPr lang="en-US"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次部分按事假处理；</a:t>
            </a:r>
            <a:endParaRPr lang="zh-CN" altLang="zh-CN" sz="1200"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spcAft>
                <a:spcPts val="0"/>
              </a:spcAft>
              <a:buFont typeface="+mj-lt"/>
              <a:buAutoNum type="arabicPeriod"/>
            </a:pPr>
            <a:r>
              <a:rPr lang="zh-CN"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所有员工入职当月无福利假，从次月计算；</a:t>
            </a:r>
            <a:endParaRPr lang="zh-CN" altLang="zh-CN" sz="1200"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spcAft>
                <a:spcPts val="0"/>
              </a:spcAft>
              <a:buFont typeface="+mj-lt"/>
              <a:buAutoNum type="arabicPeriod"/>
            </a:pPr>
            <a:r>
              <a:rPr lang="zh-CN"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离职员工离职当月出勤天数达</a:t>
            </a:r>
            <a:r>
              <a:rPr lang="en-US"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50%</a:t>
            </a:r>
            <a:r>
              <a:rPr lang="zh-CN" altLang="zh-CN" kern="100" dirty="0">
                <a:solidFill>
                  <a:srgbClr val="169E82"/>
                </a:solidFill>
                <a:latin typeface="微软雅黑" panose="020B0503020204020204" pitchFamily="34" charset="-122"/>
                <a:ea typeface="微软雅黑" panose="020B0503020204020204" pitchFamily="34" charset="-122"/>
                <a:cs typeface="Times New Roman" panose="02020603050405020304" pitchFamily="18" charset="0"/>
              </a:rPr>
              <a:t>才可享受福利假。</a:t>
            </a:r>
            <a:endParaRPr lang="zh-CN" altLang="zh-CN" sz="1200" kern="100" dirty="0">
              <a:solidFill>
                <a:srgbClr val="169E82"/>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95410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福利假</a:t>
            </a:r>
          </a:p>
        </p:txBody>
      </p:sp>
      <p:graphicFrame>
        <p:nvGraphicFramePr>
          <p:cNvPr id="4" name="表格 3">
            <a:extLst>
              <a:ext uri="{FF2B5EF4-FFF2-40B4-BE49-F238E27FC236}">
                <a16:creationId xmlns:a16="http://schemas.microsoft.com/office/drawing/2014/main" id="{019D5DD8-73B9-44A1-9F63-4A6D91A9D301}"/>
              </a:ext>
            </a:extLst>
          </p:cNvPr>
          <p:cNvGraphicFramePr>
            <a:graphicFrameLocks noGrp="1"/>
          </p:cNvGraphicFramePr>
          <p:nvPr>
            <p:extLst>
              <p:ext uri="{D42A27DB-BD31-4B8C-83A1-F6EECF244321}">
                <p14:modId xmlns:p14="http://schemas.microsoft.com/office/powerpoint/2010/main" val="3545338060"/>
              </p:ext>
            </p:extLst>
          </p:nvPr>
        </p:nvGraphicFramePr>
        <p:xfrm>
          <a:off x="1278302" y="1008208"/>
          <a:ext cx="6587396" cy="2349521"/>
        </p:xfrm>
        <a:graphic>
          <a:graphicData uri="http://schemas.openxmlformats.org/drawingml/2006/table">
            <a:tbl>
              <a:tblPr firstRow="1" bandRow="1">
                <a:tableStyleId>{5C22544A-7EE6-4342-B048-85BDC9FD1C3A}</a:tableStyleId>
              </a:tblPr>
              <a:tblGrid>
                <a:gridCol w="3062862">
                  <a:extLst>
                    <a:ext uri="{9D8B030D-6E8A-4147-A177-3AD203B41FA5}">
                      <a16:colId xmlns:a16="http://schemas.microsoft.com/office/drawing/2014/main" val="1564349873"/>
                    </a:ext>
                  </a:extLst>
                </a:gridCol>
                <a:gridCol w="3524534">
                  <a:extLst>
                    <a:ext uri="{9D8B030D-6E8A-4147-A177-3AD203B41FA5}">
                      <a16:colId xmlns:a16="http://schemas.microsoft.com/office/drawing/2014/main" val="1514991713"/>
                    </a:ext>
                  </a:extLst>
                </a:gridCol>
              </a:tblGrid>
              <a:tr h="478424">
                <a:tc>
                  <a:txBody>
                    <a:bodyPr/>
                    <a:lstStyle/>
                    <a:p>
                      <a:r>
                        <a:rPr lang="zh-CN" altLang="en-US" sz="1600" dirty="0">
                          <a:solidFill>
                            <a:srgbClr val="169E82"/>
                          </a:solidFill>
                          <a:latin typeface="微软雅黑" panose="020B0503020204020204" pitchFamily="34" charset="-122"/>
                          <a:ea typeface="微软雅黑" panose="020B0503020204020204" pitchFamily="34" charset="-122"/>
                        </a:rPr>
                        <a:t>以下时间段二选一</a:t>
                      </a:r>
                    </a:p>
                  </a:txBody>
                  <a:tcPr>
                    <a:lnB w="38100" cap="flat" cmpd="sng" algn="ctr">
                      <a:solidFill>
                        <a:srgbClr val="169E82"/>
                      </a:solidFill>
                      <a:prstDash val="solid"/>
                      <a:round/>
                      <a:headEnd type="none" w="med" len="med"/>
                      <a:tailEnd type="none" w="med" len="med"/>
                    </a:lnB>
                    <a:noFill/>
                  </a:tcPr>
                </a:tc>
                <a:tc>
                  <a:txBody>
                    <a:bodyPr/>
                    <a:lstStyle/>
                    <a:p>
                      <a:r>
                        <a:rPr lang="zh-CN" altLang="en-US" sz="1600" dirty="0">
                          <a:solidFill>
                            <a:srgbClr val="169E82"/>
                          </a:solidFill>
                          <a:latin typeface="微软雅黑" panose="020B0503020204020204" pitchFamily="34" charset="-122"/>
                          <a:ea typeface="微软雅黑" panose="020B0503020204020204" pitchFamily="34" charset="-122"/>
                        </a:rPr>
                        <a:t>工作时间节点</a:t>
                      </a:r>
                    </a:p>
                  </a:txBody>
                  <a:tcPr>
                    <a:lnB w="3810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2837347413"/>
                  </a:ext>
                </a:extLst>
              </a:tr>
              <a:tr h="478424">
                <a:tc>
                  <a:txBody>
                    <a:bodyPr/>
                    <a:lstStyle/>
                    <a:p>
                      <a:r>
                        <a:rPr lang="zh-CN" altLang="en-US" sz="1600" dirty="0">
                          <a:latin typeface="微软雅黑" panose="020B0503020204020204" pitchFamily="34" charset="-122"/>
                          <a:ea typeface="微软雅黑" panose="020B0503020204020204" pitchFamily="34" charset="-122"/>
                        </a:rPr>
                        <a:t>上午工作时间</a:t>
                      </a:r>
                    </a:p>
                  </a:txBody>
                  <a:tcPr anchor="ctr">
                    <a:lnT w="38100" cap="flat" cmpd="sng" algn="ctr">
                      <a:solidFill>
                        <a:srgbClr val="169E82"/>
                      </a:solidFill>
                      <a:prstDash val="solid"/>
                      <a:round/>
                      <a:headEnd type="none" w="med" len="med"/>
                      <a:tailEnd type="none" w="med" len="med"/>
                    </a:lnT>
                    <a:lnB w="12700" cap="flat" cmpd="sng" algn="ctr">
                      <a:solidFill>
                        <a:srgbClr val="169E82"/>
                      </a:solidFill>
                      <a:prstDash val="sysDot"/>
                      <a:round/>
                      <a:headEnd type="none" w="med" len="med"/>
                      <a:tailEnd type="none" w="med" len="med"/>
                    </a:lnB>
                    <a:noFill/>
                  </a:tcPr>
                </a:tc>
                <a:tc>
                  <a:txBody>
                    <a:bodyPr/>
                    <a:lstStyle/>
                    <a:p>
                      <a:r>
                        <a:rPr lang="en-US" altLang="zh-CN" sz="1600" dirty="0">
                          <a:latin typeface="微软雅黑" panose="020B0503020204020204" pitchFamily="34" charset="-122"/>
                          <a:ea typeface="微软雅黑" panose="020B0503020204020204" pitchFamily="34" charset="-122"/>
                        </a:rPr>
                        <a:t>9:00-12:30</a:t>
                      </a:r>
                      <a:endParaRPr lang="zh-CN" altLang="en-US" sz="1600" dirty="0">
                        <a:latin typeface="微软雅黑" panose="020B0503020204020204" pitchFamily="34" charset="-122"/>
                        <a:ea typeface="微软雅黑" panose="020B0503020204020204" pitchFamily="34" charset="-122"/>
                      </a:endParaRPr>
                    </a:p>
                  </a:txBody>
                  <a:tcPr anchor="ctr">
                    <a:lnT w="38100" cap="flat" cmpd="sng" algn="ctr">
                      <a:solidFill>
                        <a:srgbClr val="169E82"/>
                      </a:solidFill>
                      <a:prstDash val="solid"/>
                      <a:round/>
                      <a:headEnd type="none" w="med" len="med"/>
                      <a:tailEnd type="none" w="med" len="med"/>
                    </a:lnT>
                    <a:lnB w="12700" cap="flat" cmpd="sng" algn="ctr">
                      <a:solidFill>
                        <a:srgbClr val="169E82"/>
                      </a:solidFill>
                      <a:prstDash val="sysDot"/>
                      <a:round/>
                      <a:headEnd type="none" w="med" len="med"/>
                      <a:tailEnd type="none" w="med" len="med"/>
                    </a:lnB>
                    <a:noFill/>
                  </a:tcPr>
                </a:tc>
                <a:extLst>
                  <a:ext uri="{0D108BD9-81ED-4DB2-BD59-A6C34878D82A}">
                    <a16:rowId xmlns:a16="http://schemas.microsoft.com/office/drawing/2014/main" val="2997876330"/>
                  </a:ext>
                </a:extLst>
              </a:tr>
              <a:tr h="478424">
                <a:tc>
                  <a:txBody>
                    <a:bodyPr/>
                    <a:lstStyle/>
                    <a:p>
                      <a:r>
                        <a:rPr lang="zh-CN" altLang="en-US" sz="1600" dirty="0">
                          <a:latin typeface="微软雅黑" panose="020B0503020204020204" pitchFamily="34" charset="-122"/>
                          <a:ea typeface="微软雅黑" panose="020B0503020204020204" pitchFamily="34" charset="-122"/>
                        </a:rPr>
                        <a:t>下午工作时间</a:t>
                      </a:r>
                    </a:p>
                  </a:txBody>
                  <a:tcPr anchor="ctr">
                    <a:lnT w="12700" cap="flat" cmpd="sng" algn="ctr">
                      <a:solidFill>
                        <a:srgbClr val="169E82"/>
                      </a:solidFill>
                      <a:prstDash val="sysDot"/>
                      <a:round/>
                      <a:headEnd type="none" w="med" len="med"/>
                      <a:tailEnd type="none" w="med" len="med"/>
                    </a:lnT>
                    <a:lnB w="12700" cap="flat" cmpd="sng" algn="ctr">
                      <a:solidFill>
                        <a:srgbClr val="169E82"/>
                      </a:solidFill>
                      <a:prstDash val="solid"/>
                      <a:round/>
                      <a:headEnd type="none" w="med" len="med"/>
                      <a:tailEnd type="none" w="med" len="med"/>
                    </a:lnB>
                    <a:noFill/>
                  </a:tcPr>
                </a:tc>
                <a:tc>
                  <a:txBody>
                    <a:bodyPr/>
                    <a:lstStyle/>
                    <a:p>
                      <a:r>
                        <a:rPr lang="en-US" altLang="zh-CN" sz="1600" dirty="0">
                          <a:latin typeface="微软雅黑" panose="020B0503020204020204" pitchFamily="34" charset="-122"/>
                          <a:ea typeface="微软雅黑" panose="020B0503020204020204" pitchFamily="34" charset="-122"/>
                        </a:rPr>
                        <a:t>13:30-6:00</a:t>
                      </a:r>
                    </a:p>
                  </a:txBody>
                  <a:tcPr anchor="ctr">
                    <a:lnT w="12700" cap="flat" cmpd="sng" algn="ctr">
                      <a:solidFill>
                        <a:srgbClr val="169E82"/>
                      </a:solidFill>
                      <a:prstDash val="sysDot"/>
                      <a:round/>
                      <a:headEnd type="none" w="med" len="med"/>
                      <a:tailEnd type="none" w="med" len="med"/>
                    </a:lnT>
                    <a:lnB w="1270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1130727496"/>
                  </a:ext>
                </a:extLst>
              </a:tr>
              <a:tr h="914249">
                <a:tc gridSpan="2">
                  <a:txBody>
                    <a:bodyPr/>
                    <a:lstStyle/>
                    <a:p>
                      <a:pPr marL="0" indent="0">
                        <a:buFont typeface="Wingdings" panose="05000000000000000000" pitchFamily="2" charset="2"/>
                        <a:buNone/>
                      </a:pPr>
                      <a:r>
                        <a:rPr lang="zh-CN" altLang="en-US" sz="1400" b="0" dirty="0">
                          <a:solidFill>
                            <a:srgbClr val="F59B11"/>
                          </a:solidFill>
                          <a:effectLst/>
                          <a:latin typeface="微软雅黑" panose="020B0503020204020204" pitchFamily="34" charset="-122"/>
                          <a:ea typeface="微软雅黑" panose="020B0503020204020204" pitchFamily="34" charset="-122"/>
                        </a:rPr>
                        <a:t>上下班须按时打卡：</a:t>
                      </a:r>
                      <a:endParaRPr lang="en-US" altLang="zh-CN" sz="1400" b="0" dirty="0">
                        <a:solidFill>
                          <a:srgbClr val="F59B11"/>
                        </a:solidFill>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400" b="0" dirty="0">
                          <a:solidFill>
                            <a:srgbClr val="F59B11"/>
                          </a:solidFill>
                          <a:effectLst/>
                          <a:latin typeface="微软雅黑" panose="020B0503020204020204" pitchFamily="34" charset="-122"/>
                          <a:ea typeface="微软雅黑" panose="020B0503020204020204" pitchFamily="34" charset="-122"/>
                        </a:rPr>
                        <a:t>若出现延迟打上班卡、提前打下班卡的情况，将视为迟到或早退，</a:t>
                      </a:r>
                      <a:endParaRPr lang="en-US" altLang="zh-CN" sz="1400" b="0" dirty="0">
                        <a:solidFill>
                          <a:srgbClr val="F59B11"/>
                        </a:solidFill>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400" b="0" dirty="0">
                          <a:solidFill>
                            <a:srgbClr val="F59B11"/>
                          </a:solidFill>
                          <a:effectLst/>
                          <a:latin typeface="微软雅黑" panose="020B0503020204020204" pitchFamily="34" charset="-122"/>
                          <a:ea typeface="微软雅黑" panose="020B0503020204020204" pitchFamily="34" charset="-122"/>
                        </a:rPr>
                        <a:t>若缺卡</a:t>
                      </a:r>
                      <a:r>
                        <a:rPr lang="en-US" altLang="zh-CN" sz="1400" b="0" dirty="0">
                          <a:solidFill>
                            <a:srgbClr val="F59B11"/>
                          </a:solidFill>
                          <a:effectLst/>
                          <a:latin typeface="微软雅黑" panose="020B0503020204020204" pitchFamily="34" charset="-122"/>
                          <a:ea typeface="微软雅黑" panose="020B0503020204020204" pitchFamily="34" charset="-122"/>
                        </a:rPr>
                        <a:t>1</a:t>
                      </a:r>
                      <a:r>
                        <a:rPr lang="zh-CN" altLang="en-US" sz="1400" b="0" dirty="0">
                          <a:solidFill>
                            <a:srgbClr val="F59B11"/>
                          </a:solidFill>
                          <a:effectLst/>
                          <a:latin typeface="微软雅黑" panose="020B0503020204020204" pitchFamily="34" charset="-122"/>
                          <a:ea typeface="微软雅黑" panose="020B0503020204020204" pitchFamily="34" charset="-122"/>
                        </a:rPr>
                        <a:t>次即视为旷工半天</a:t>
                      </a:r>
                    </a:p>
                  </a:txBody>
                  <a:tcPr anchor="ctr">
                    <a:lnT w="12700" cap="flat" cmpd="sng" algn="ctr">
                      <a:solidFill>
                        <a:srgbClr val="169E82"/>
                      </a:solidFill>
                      <a:prstDash val="solid"/>
                      <a:round/>
                      <a:headEnd type="none" w="med" len="med"/>
                      <a:tailEnd type="none" w="med" len="med"/>
                    </a:lnT>
                    <a:lnB w="12700" cap="flat" cmpd="sng" algn="ctr">
                      <a:solidFill>
                        <a:srgbClr val="169E82"/>
                      </a:solidFill>
                      <a:prstDash val="solid"/>
                      <a:round/>
                      <a:headEnd type="none" w="med" len="med"/>
                      <a:tailEnd type="none" w="med" len="med"/>
                    </a:lnB>
                    <a:noFill/>
                  </a:tcPr>
                </a:tc>
                <a:tc hMerge="1">
                  <a:txBody>
                    <a:bodyPr/>
                    <a:lstStyle/>
                    <a:p>
                      <a:endParaRPr lang="en-US" altLang="zh-CN" dirty="0"/>
                    </a:p>
                  </a:txBody>
                  <a:tcPr/>
                </a:tc>
                <a:extLst>
                  <a:ext uri="{0D108BD9-81ED-4DB2-BD59-A6C34878D82A}">
                    <a16:rowId xmlns:a16="http://schemas.microsoft.com/office/drawing/2014/main" val="3963566244"/>
                  </a:ext>
                </a:extLst>
              </a:tr>
            </a:tbl>
          </a:graphicData>
        </a:graphic>
      </p:graphicFrame>
    </p:spTree>
    <p:extLst>
      <p:ext uri="{BB962C8B-B14F-4D97-AF65-F5344CB8AC3E}">
        <p14:creationId xmlns:p14="http://schemas.microsoft.com/office/powerpoint/2010/main" val="36127850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69762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事假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269404" y="1222045"/>
            <a:ext cx="6051657" cy="2536400"/>
          </a:xfrm>
          <a:prstGeom prst="rect">
            <a:avLst/>
          </a:prstGeom>
          <a:noFill/>
        </p:spPr>
        <p:txBody>
          <a:bodyPr wrap="none" rtlCol="0">
            <a:spAutoFit/>
          </a:bodyPr>
          <a:lstStyle/>
          <a:p>
            <a:pPr marL="285750" indent="-285750">
              <a:lnSpc>
                <a:spcPct val="150000"/>
              </a:lnSpc>
              <a:buFont typeface="Wingdings" panose="05000000000000000000" pitchFamily="2" charset="2"/>
              <a:buChar char="ü"/>
            </a:pPr>
            <a:r>
              <a:rPr lang="zh-CN" altLang="en-US" b="1" dirty="0">
                <a:latin typeface="微软雅黑" panose="020B0503020204020204" pitchFamily="34" charset="-122"/>
                <a:ea typeface="微软雅黑" panose="020B0503020204020204" pitchFamily="34" charset="-122"/>
              </a:rPr>
              <a:t>无薪假</a:t>
            </a:r>
            <a:endParaRPr lang="en-US" altLang="zh-CN"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69E82"/>
                </a:solidFill>
                <a:latin typeface="微软雅黑" panose="020B0503020204020204" pitchFamily="34" charset="-122"/>
                <a:ea typeface="微软雅黑" panose="020B0503020204020204" pitchFamily="34" charset="-122"/>
              </a:rPr>
              <a:t>按小时计算（不足</a:t>
            </a:r>
            <a:r>
              <a:rPr lang="en-US" altLang="zh-CN" b="1" dirty="0">
                <a:solidFill>
                  <a:srgbClr val="169E82"/>
                </a:solidFill>
                <a:latin typeface="微软雅黑" panose="020B0503020204020204" pitchFamily="34" charset="-122"/>
                <a:ea typeface="微软雅黑" panose="020B0503020204020204" pitchFamily="34" charset="-122"/>
              </a:rPr>
              <a:t>1</a:t>
            </a:r>
            <a:r>
              <a:rPr lang="zh-CN" altLang="en-US" b="1" dirty="0">
                <a:solidFill>
                  <a:srgbClr val="169E82"/>
                </a:solidFill>
                <a:latin typeface="微软雅黑" panose="020B0503020204020204" pitchFamily="34" charset="-122"/>
                <a:ea typeface="微软雅黑" panose="020B0503020204020204" pitchFamily="34" charset="-122"/>
              </a:rPr>
              <a:t>小时按</a:t>
            </a:r>
            <a:r>
              <a:rPr lang="en-US" altLang="zh-CN" b="1" dirty="0">
                <a:solidFill>
                  <a:srgbClr val="169E82"/>
                </a:solidFill>
                <a:latin typeface="微软雅黑" panose="020B0503020204020204" pitchFamily="34" charset="-122"/>
                <a:ea typeface="微软雅黑" panose="020B0503020204020204" pitchFamily="34" charset="-122"/>
              </a:rPr>
              <a:t>1</a:t>
            </a:r>
            <a:r>
              <a:rPr lang="zh-CN" altLang="en-US" b="1" dirty="0">
                <a:solidFill>
                  <a:srgbClr val="169E82"/>
                </a:solidFill>
                <a:latin typeface="微软雅黑" panose="020B0503020204020204" pitchFamily="34" charset="-122"/>
                <a:ea typeface="微软雅黑" panose="020B0503020204020204" pitchFamily="34" charset="-122"/>
              </a:rPr>
              <a:t>小时计算）</a:t>
            </a:r>
            <a:endParaRPr lang="en-US" altLang="zh-CN" b="1" dirty="0">
              <a:solidFill>
                <a:srgbClr val="169E82"/>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latin typeface="微软雅黑" panose="020B0503020204020204" pitchFamily="34" charset="-122"/>
                <a:ea typeface="微软雅黑" panose="020B0503020204020204" pitchFamily="34" charset="-122"/>
              </a:rPr>
              <a:t>自然年内→累计超过</a:t>
            </a:r>
            <a:r>
              <a:rPr lang="en-US" altLang="zh-CN" b="1" dirty="0">
                <a:latin typeface="微软雅黑" panose="020B0503020204020204" pitchFamily="34" charset="-122"/>
                <a:ea typeface="微软雅黑" panose="020B0503020204020204" pitchFamily="34" charset="-122"/>
              </a:rPr>
              <a:t>15</a:t>
            </a:r>
            <a:r>
              <a:rPr lang="zh-CN" altLang="en-US" b="1" dirty="0">
                <a:latin typeface="微软雅黑" panose="020B0503020204020204" pitchFamily="34" charset="-122"/>
                <a:ea typeface="微软雅黑" panose="020B0503020204020204" pitchFamily="34" charset="-122"/>
              </a:rPr>
              <a:t>个工作日→列入年终奖考核范围</a:t>
            </a:r>
            <a:endParaRPr lang="en-US" altLang="zh-CN"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69E82"/>
                </a:solidFill>
                <a:latin typeface="微软雅黑" panose="020B0503020204020204" pitchFamily="34" charset="-122"/>
                <a:ea typeface="微软雅黑" panose="020B0503020204020204" pitchFamily="34" charset="-122"/>
              </a:rPr>
              <a:t>试用期间：</a:t>
            </a:r>
            <a:endParaRPr lang="en-US" altLang="zh-CN" b="1" dirty="0">
              <a:solidFill>
                <a:srgbClr val="169E82"/>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b="1" dirty="0">
                <a:solidFill>
                  <a:srgbClr val="169E82"/>
                </a:solidFill>
                <a:latin typeface="微软雅黑" panose="020B0503020204020204" pitchFamily="34" charset="-122"/>
                <a:ea typeface="微软雅黑" panose="020B0503020204020204" pitchFamily="34" charset="-122"/>
              </a:rPr>
              <a:t>累计达到</a:t>
            </a:r>
            <a:r>
              <a:rPr lang="en-US" altLang="zh-CN" b="1" dirty="0">
                <a:solidFill>
                  <a:srgbClr val="169E82"/>
                </a:solidFill>
                <a:latin typeface="微软雅黑" panose="020B0503020204020204" pitchFamily="34" charset="-122"/>
                <a:ea typeface="微软雅黑" panose="020B0503020204020204" pitchFamily="34" charset="-122"/>
              </a:rPr>
              <a:t>3</a:t>
            </a:r>
            <a:r>
              <a:rPr lang="zh-CN" altLang="en-US" b="1" dirty="0">
                <a:solidFill>
                  <a:srgbClr val="169E82"/>
                </a:solidFill>
                <a:latin typeface="微软雅黑" panose="020B0503020204020204" pitchFamily="34" charset="-122"/>
                <a:ea typeface="微软雅黑" panose="020B0503020204020204" pitchFamily="34" charset="-122"/>
              </a:rPr>
              <a:t>个工作日→延期半个月转正</a:t>
            </a:r>
            <a:endParaRPr lang="en-US" altLang="zh-CN" b="1" dirty="0">
              <a:solidFill>
                <a:srgbClr val="169E82"/>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b="1" dirty="0">
                <a:solidFill>
                  <a:srgbClr val="169E82"/>
                </a:solidFill>
                <a:latin typeface="微软雅黑" panose="020B0503020204020204" pitchFamily="34" charset="-122"/>
                <a:ea typeface="微软雅黑" panose="020B0503020204020204" pitchFamily="34" charset="-122"/>
              </a:rPr>
              <a:t>累计达到</a:t>
            </a:r>
            <a:r>
              <a:rPr lang="en-US" altLang="zh-CN" b="1" dirty="0">
                <a:solidFill>
                  <a:srgbClr val="169E82"/>
                </a:solidFill>
                <a:latin typeface="微软雅黑" panose="020B0503020204020204" pitchFamily="34" charset="-122"/>
                <a:ea typeface="微软雅黑" panose="020B0503020204020204" pitchFamily="34" charset="-122"/>
              </a:rPr>
              <a:t>5</a:t>
            </a:r>
            <a:r>
              <a:rPr lang="zh-CN" altLang="en-US" b="1" dirty="0">
                <a:solidFill>
                  <a:srgbClr val="169E82"/>
                </a:solidFill>
                <a:latin typeface="微软雅黑" panose="020B0503020204020204" pitchFamily="34" charset="-122"/>
                <a:ea typeface="微软雅黑" panose="020B0503020204020204" pitchFamily="34" charset="-122"/>
              </a:rPr>
              <a:t>个工作日→延期</a:t>
            </a:r>
            <a:r>
              <a:rPr lang="en-US" altLang="zh-CN" b="1" dirty="0">
                <a:solidFill>
                  <a:srgbClr val="169E82"/>
                </a:solidFill>
                <a:latin typeface="微软雅黑" panose="020B0503020204020204" pitchFamily="34" charset="-122"/>
                <a:ea typeface="微软雅黑" panose="020B0503020204020204" pitchFamily="34" charset="-122"/>
              </a:rPr>
              <a:t>1</a:t>
            </a:r>
            <a:r>
              <a:rPr lang="zh-CN" altLang="en-US" b="1" dirty="0">
                <a:solidFill>
                  <a:srgbClr val="169E82"/>
                </a:solidFill>
                <a:latin typeface="微软雅黑" panose="020B0503020204020204" pitchFamily="34" charset="-122"/>
                <a:ea typeface="微软雅黑" panose="020B0503020204020204" pitchFamily="34" charset="-122"/>
              </a:rPr>
              <a:t>个月转正</a:t>
            </a:r>
          </a:p>
        </p:txBody>
      </p:sp>
    </p:spTree>
    <p:extLst>
      <p:ext uri="{BB962C8B-B14F-4D97-AF65-F5344CB8AC3E}">
        <p14:creationId xmlns:p14="http://schemas.microsoft.com/office/powerpoint/2010/main" val="15926617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fade">
                                      <p:cBhvr>
                                        <p:cTn id="48" dur="1000"/>
                                        <p:tgtEl>
                                          <p:spTgt spid="5">
                                            <p:txEl>
                                              <p:pRg st="5" end="5"/>
                                            </p:txEl>
                                          </p:spTgt>
                                        </p:tgtEl>
                                      </p:cBhvr>
                                    </p:animEffect>
                                    <p:anim calcmode="lin" valueType="num">
                                      <p:cBhvr>
                                        <p:cTn id="4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69762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病假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215615" y="1460029"/>
            <a:ext cx="7404977" cy="2224776"/>
          </a:xfrm>
          <a:prstGeom prst="rect">
            <a:avLst/>
          </a:prstGeom>
          <a:noFill/>
        </p:spPr>
        <p:txBody>
          <a:bodyPr wrap="square" rtlCol="0">
            <a:spAutoFit/>
          </a:bodyPr>
          <a:lstStyle/>
          <a:p>
            <a:pPr marL="285750" lvl="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按小时计算，不足</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小时按</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小时计算；</a:t>
            </a:r>
          </a:p>
          <a:p>
            <a:pPr marL="285750" lvl="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必须上传正规医院盖章的本人病情证明书的照片作为附件；</a:t>
            </a:r>
            <a:endParaRPr lang="en-US" altLang="zh-CN" b="1" dirty="0">
              <a:solidFill>
                <a:srgbClr val="169E82"/>
              </a:solidFill>
              <a:latin typeface="微软雅黑" panose="020B0503020204020204" pitchFamily="34" charset="-122"/>
              <a:ea typeface="微软雅黑" panose="020B0503020204020204" pitchFamily="34" charset="-122"/>
            </a:endParaRPr>
          </a:p>
          <a:p>
            <a:pPr marL="285750" lvl="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在回公司后</a:t>
            </a:r>
            <a:r>
              <a:rPr lang="en-US" altLang="zh-CN" b="1" dirty="0">
                <a:latin typeface="微软雅黑" panose="020B0503020204020204" pitchFamily="34" charset="-122"/>
                <a:ea typeface="微软雅黑" panose="020B0503020204020204" pitchFamily="34" charset="-122"/>
              </a:rPr>
              <a:t>2</a:t>
            </a:r>
            <a:r>
              <a:rPr lang="zh-CN" altLang="zh-CN" b="1" dirty="0">
                <a:latin typeface="微软雅黑" panose="020B0503020204020204" pitchFamily="34" charset="-122"/>
                <a:ea typeface="微软雅黑" panose="020B0503020204020204" pitchFamily="34" charset="-122"/>
              </a:rPr>
              <a:t>个工作日内不能提供相关证明材料的，一律按事假处理。</a:t>
            </a:r>
          </a:p>
          <a:p>
            <a:pPr marL="285750" lvl="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病假期间薪资为本人基本工资。</a:t>
            </a:r>
            <a:endParaRPr lang="en-US" altLang="zh-CN" b="1" dirty="0">
              <a:solidFill>
                <a:srgbClr val="169E8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002580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69762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病假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215615" y="1223361"/>
            <a:ext cx="7404977" cy="3200813"/>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员工请病假频繁：</a:t>
            </a:r>
            <a:endParaRPr lang="en-US" altLang="zh-CN" b="1" dirty="0">
              <a:latin typeface="微软雅黑" panose="020B0503020204020204" pitchFamily="34" charset="-122"/>
              <a:ea typeface="微软雅黑" panose="020B0503020204020204" pitchFamily="34" charset="-122"/>
            </a:endParaRPr>
          </a:p>
          <a:p>
            <a:pPr marL="285750" lvl="0" indent="-285750">
              <a:lnSpc>
                <a:spcPct val="200000"/>
              </a:lnSpc>
              <a:buFont typeface="Arial" panose="020B0604020202020204" pitchFamily="34" charset="0"/>
              <a:buChar char="•"/>
            </a:pPr>
            <a:r>
              <a:rPr lang="zh-CN" altLang="zh-CN" b="1" dirty="0">
                <a:solidFill>
                  <a:srgbClr val="169E82"/>
                </a:solidFill>
                <a:latin typeface="微软雅黑" panose="020B0503020204020204" pitchFamily="34" charset="-122"/>
                <a:ea typeface="微软雅黑" panose="020B0503020204020204" pitchFamily="34" charset="-122"/>
              </a:rPr>
              <a:t>员工</a:t>
            </a:r>
            <a:r>
              <a:rPr lang="en-US" altLang="zh-CN" b="1" dirty="0">
                <a:solidFill>
                  <a:srgbClr val="169E82"/>
                </a:solidFill>
                <a:latin typeface="微软雅黑" panose="020B0503020204020204" pitchFamily="34" charset="-122"/>
                <a:ea typeface="微软雅黑" panose="020B0503020204020204" pitchFamily="34" charset="-122"/>
              </a:rPr>
              <a:t>1</a:t>
            </a:r>
            <a:r>
              <a:rPr lang="zh-CN" altLang="zh-CN" b="1" dirty="0">
                <a:solidFill>
                  <a:srgbClr val="169E82"/>
                </a:solidFill>
                <a:latin typeface="微软雅黑" panose="020B0503020204020204" pitchFamily="34" charset="-122"/>
                <a:ea typeface="微软雅黑" panose="020B0503020204020204" pitchFamily="34" charset="-122"/>
              </a:rPr>
              <a:t>个自然月内请病假</a:t>
            </a:r>
            <a:r>
              <a:rPr lang="en-US" altLang="zh-CN" b="1" dirty="0">
                <a:solidFill>
                  <a:srgbClr val="169E82"/>
                </a:solidFill>
                <a:latin typeface="微软雅黑" panose="020B0503020204020204" pitchFamily="34" charset="-122"/>
                <a:ea typeface="微软雅黑" panose="020B0503020204020204" pitchFamily="34" charset="-122"/>
              </a:rPr>
              <a:t>3</a:t>
            </a:r>
            <a:r>
              <a:rPr lang="zh-CN" altLang="zh-CN" b="1" dirty="0">
                <a:solidFill>
                  <a:srgbClr val="169E82"/>
                </a:solidFill>
                <a:latin typeface="微软雅黑" panose="020B0503020204020204" pitchFamily="34" charset="-122"/>
                <a:ea typeface="微软雅黑" panose="020B0503020204020204" pitchFamily="34" charset="-122"/>
              </a:rPr>
              <a:t>次以上、</a:t>
            </a:r>
            <a:endParaRPr lang="en-US" altLang="zh-CN" b="1" dirty="0">
              <a:solidFill>
                <a:srgbClr val="169E82"/>
              </a:solidFill>
              <a:latin typeface="微软雅黑" panose="020B0503020204020204" pitchFamily="34" charset="-122"/>
              <a:ea typeface="微软雅黑" panose="020B0503020204020204" pitchFamily="34" charset="-122"/>
            </a:endParaRPr>
          </a:p>
          <a:p>
            <a:pPr marL="285750" lvl="0" indent="-285750">
              <a:lnSpc>
                <a:spcPct val="200000"/>
              </a:lnSpc>
              <a:buFont typeface="Arial" panose="020B0604020202020204" pitchFamily="34" charset="0"/>
              <a:buChar char="•"/>
            </a:pPr>
            <a:r>
              <a:rPr lang="zh-CN" altLang="zh-CN" b="1" dirty="0">
                <a:latin typeface="微软雅黑" panose="020B0503020204020204" pitchFamily="34" charset="-122"/>
                <a:ea typeface="微软雅黑" panose="020B0503020204020204" pitchFamily="34" charset="-122"/>
              </a:rPr>
              <a:t>连续</a:t>
            </a:r>
            <a:r>
              <a:rPr lang="en-US" altLang="zh-CN" b="1" dirty="0">
                <a:latin typeface="微软雅黑" panose="020B0503020204020204" pitchFamily="34" charset="-122"/>
                <a:ea typeface="微软雅黑" panose="020B0503020204020204" pitchFamily="34" charset="-122"/>
              </a:rPr>
              <a:t>6</a:t>
            </a:r>
            <a:r>
              <a:rPr lang="zh-CN" altLang="zh-CN" b="1" dirty="0">
                <a:latin typeface="微软雅黑" panose="020B0503020204020204" pitchFamily="34" charset="-122"/>
                <a:ea typeface="微软雅黑" panose="020B0503020204020204" pitchFamily="34" charset="-122"/>
              </a:rPr>
              <a:t>个月内请病假</a:t>
            </a:r>
            <a:r>
              <a:rPr lang="en-US" altLang="zh-CN" b="1" dirty="0">
                <a:latin typeface="微软雅黑" panose="020B0503020204020204" pitchFamily="34" charset="-122"/>
                <a:ea typeface="微软雅黑" panose="020B0503020204020204" pitchFamily="34" charset="-122"/>
              </a:rPr>
              <a:t>6</a:t>
            </a:r>
            <a:r>
              <a:rPr lang="zh-CN" altLang="zh-CN" b="1" dirty="0">
                <a:latin typeface="微软雅黑" panose="020B0503020204020204" pitchFamily="34" charset="-122"/>
                <a:ea typeface="微软雅黑" panose="020B0503020204020204" pitchFamily="34" charset="-122"/>
              </a:rPr>
              <a:t>次以上、</a:t>
            </a:r>
            <a:endParaRPr lang="en-US" altLang="zh-CN" b="1" dirty="0">
              <a:latin typeface="微软雅黑" panose="020B0503020204020204" pitchFamily="34" charset="-122"/>
              <a:ea typeface="微软雅黑" panose="020B0503020204020204" pitchFamily="34" charset="-122"/>
            </a:endParaRPr>
          </a:p>
          <a:p>
            <a:pPr marL="285750" lvl="0" indent="-285750">
              <a:lnSpc>
                <a:spcPct val="200000"/>
              </a:lnSpc>
              <a:buFont typeface="Arial" panose="020B0604020202020204" pitchFamily="34" charset="0"/>
              <a:buChar char="•"/>
            </a:pPr>
            <a:r>
              <a:rPr lang="zh-CN" altLang="zh-CN" b="1" dirty="0">
                <a:solidFill>
                  <a:srgbClr val="169E82"/>
                </a:solidFill>
                <a:latin typeface="微软雅黑" panose="020B0503020204020204" pitchFamily="34" charset="-122"/>
                <a:ea typeface="微软雅黑" panose="020B0503020204020204" pitchFamily="34" charset="-122"/>
              </a:rPr>
              <a:t>连续</a:t>
            </a:r>
            <a:r>
              <a:rPr lang="en-US" altLang="zh-CN" b="1" dirty="0">
                <a:solidFill>
                  <a:srgbClr val="169E82"/>
                </a:solidFill>
                <a:latin typeface="微软雅黑" panose="020B0503020204020204" pitchFamily="34" charset="-122"/>
                <a:ea typeface="微软雅黑" panose="020B0503020204020204" pitchFamily="34" charset="-122"/>
              </a:rPr>
              <a:t>1</a:t>
            </a:r>
            <a:r>
              <a:rPr lang="zh-CN" altLang="zh-CN" b="1" dirty="0">
                <a:solidFill>
                  <a:srgbClr val="169E82"/>
                </a:solidFill>
                <a:latin typeface="微软雅黑" panose="020B0503020204020204" pitchFamily="34" charset="-122"/>
                <a:ea typeface="微软雅黑" panose="020B0503020204020204" pitchFamily="34" charset="-122"/>
              </a:rPr>
              <a:t>年内请病假</a:t>
            </a:r>
            <a:r>
              <a:rPr lang="en-US" altLang="zh-CN" b="1" dirty="0">
                <a:solidFill>
                  <a:srgbClr val="169E82"/>
                </a:solidFill>
                <a:latin typeface="微软雅黑" panose="020B0503020204020204" pitchFamily="34" charset="-122"/>
                <a:ea typeface="微软雅黑" panose="020B0503020204020204" pitchFamily="34" charset="-122"/>
              </a:rPr>
              <a:t>10</a:t>
            </a:r>
            <a:r>
              <a:rPr lang="zh-CN" altLang="zh-CN" b="1" dirty="0">
                <a:solidFill>
                  <a:srgbClr val="169E82"/>
                </a:solidFill>
                <a:latin typeface="微软雅黑" panose="020B0503020204020204" pitchFamily="34" charset="-122"/>
                <a:ea typeface="微软雅黑" panose="020B0503020204020204" pitchFamily="34" charset="-122"/>
              </a:rPr>
              <a:t>次以上的，</a:t>
            </a:r>
            <a:endParaRPr lang="en-US" altLang="zh-CN" b="1" dirty="0">
              <a:solidFill>
                <a:srgbClr val="169E82"/>
              </a:solidFill>
              <a:latin typeface="微软雅黑" panose="020B0503020204020204" pitchFamily="34" charset="-122"/>
              <a:ea typeface="微软雅黑" panose="020B0503020204020204" pitchFamily="34" charset="-122"/>
            </a:endParaRPr>
          </a:p>
          <a:p>
            <a:pPr marL="285750" lvl="0" indent="-285750">
              <a:lnSpc>
                <a:spcPct val="200000"/>
              </a:lnSpc>
              <a:buFont typeface="Wingdings" panose="05000000000000000000" pitchFamily="2" charset="2"/>
              <a:buChar char="Ø"/>
            </a:pPr>
            <a:r>
              <a:rPr lang="zh-CN" altLang="zh-CN" b="1" dirty="0">
                <a:latin typeface="微软雅黑" panose="020B0503020204020204" pitchFamily="34" charset="-122"/>
                <a:ea typeface="微软雅黑" panose="020B0503020204020204" pitchFamily="34" charset="-122"/>
              </a:rPr>
              <a:t>视为不能胜任工作，公司有权停薪留职、调薪调岗或与其解除劳动关系，且无任何赔偿与补偿。</a:t>
            </a:r>
          </a:p>
        </p:txBody>
      </p:sp>
    </p:spTree>
    <p:extLst>
      <p:ext uri="{BB962C8B-B14F-4D97-AF65-F5344CB8AC3E}">
        <p14:creationId xmlns:p14="http://schemas.microsoft.com/office/powerpoint/2010/main" val="11353269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95410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年休假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194099" y="1298664"/>
            <a:ext cx="7404977" cy="2231316"/>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按“</a:t>
            </a:r>
            <a:r>
              <a:rPr lang="en-US" altLang="zh-CN" b="1" dirty="0">
                <a:latin typeface="微软雅黑" panose="020B0503020204020204" pitchFamily="34" charset="-122"/>
                <a:ea typeface="微软雅黑" panose="020B0503020204020204" pitchFamily="34" charset="-122"/>
              </a:rPr>
              <a:t>0.5</a:t>
            </a:r>
            <a:r>
              <a:rPr lang="zh-CN" altLang="zh-CN" b="1" dirty="0">
                <a:latin typeface="微软雅黑" panose="020B0503020204020204" pitchFamily="34" charset="-122"/>
                <a:ea typeface="微软雅黑" panose="020B0503020204020204" pitchFamily="34" charset="-122"/>
              </a:rPr>
              <a:t>天”为单位计算，不足</a:t>
            </a:r>
            <a:r>
              <a:rPr lang="en-US" altLang="zh-CN" b="1" dirty="0">
                <a:latin typeface="微软雅黑" panose="020B0503020204020204" pitchFamily="34" charset="-122"/>
                <a:ea typeface="微软雅黑" panose="020B0503020204020204" pitchFamily="34" charset="-122"/>
              </a:rPr>
              <a:t>0.5</a:t>
            </a:r>
            <a:r>
              <a:rPr lang="zh-CN" altLang="zh-CN" b="1" dirty="0">
                <a:latin typeface="微软雅黑" panose="020B0503020204020204" pitchFamily="34" charset="-122"/>
                <a:ea typeface="微软雅黑" panose="020B0503020204020204" pitchFamily="34" charset="-122"/>
              </a:rPr>
              <a:t>天按</a:t>
            </a:r>
            <a:r>
              <a:rPr lang="en-US" altLang="zh-CN" b="1" dirty="0">
                <a:latin typeface="微软雅黑" panose="020B0503020204020204" pitchFamily="34" charset="-122"/>
                <a:ea typeface="微软雅黑" panose="020B0503020204020204" pitchFamily="34" charset="-122"/>
              </a:rPr>
              <a:t>0.5</a:t>
            </a:r>
            <a:r>
              <a:rPr lang="zh-CN" altLang="zh-CN" b="1" dirty="0">
                <a:latin typeface="微软雅黑" panose="020B0503020204020204" pitchFamily="34" charset="-122"/>
                <a:ea typeface="微软雅黑" panose="020B0503020204020204" pitchFamily="34" charset="-122"/>
              </a:rPr>
              <a:t>天计算；</a:t>
            </a:r>
          </a:p>
          <a:p>
            <a:pPr marL="28575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正式员工在公司工作满</a:t>
            </a:r>
            <a:r>
              <a:rPr lang="en-US" altLang="zh-CN" b="1" dirty="0">
                <a:solidFill>
                  <a:srgbClr val="169E82"/>
                </a:solidFill>
                <a:latin typeface="微软雅黑" panose="020B0503020204020204" pitchFamily="34" charset="-122"/>
                <a:ea typeface="微软雅黑" panose="020B0503020204020204" pitchFamily="34" charset="-122"/>
              </a:rPr>
              <a:t>1</a:t>
            </a:r>
            <a:r>
              <a:rPr lang="zh-CN" altLang="zh-CN" b="1" dirty="0">
                <a:solidFill>
                  <a:srgbClr val="169E82"/>
                </a:solidFill>
                <a:latin typeface="微软雅黑" panose="020B0503020204020204" pitchFamily="34" charset="-122"/>
                <a:ea typeface="微软雅黑" panose="020B0503020204020204" pitchFamily="34" charset="-122"/>
              </a:rPr>
              <a:t>年者，每人每年享受</a:t>
            </a:r>
            <a:r>
              <a:rPr lang="en-US" altLang="zh-CN" b="1" dirty="0">
                <a:solidFill>
                  <a:srgbClr val="169E82"/>
                </a:solidFill>
                <a:latin typeface="微软雅黑" panose="020B0503020204020204" pitchFamily="34" charset="-122"/>
                <a:ea typeface="微软雅黑" panose="020B0503020204020204" pitchFamily="34" charset="-122"/>
              </a:rPr>
              <a:t>5</a:t>
            </a:r>
            <a:r>
              <a:rPr lang="zh-CN" altLang="zh-CN" b="1" dirty="0">
                <a:solidFill>
                  <a:srgbClr val="169E82"/>
                </a:solidFill>
                <a:latin typeface="微软雅黑" panose="020B0503020204020204" pitchFamily="34" charset="-122"/>
                <a:ea typeface="微软雅黑" panose="020B0503020204020204" pitchFamily="34" charset="-122"/>
              </a:rPr>
              <a:t>个工作日带薪年休假，</a:t>
            </a:r>
            <a:endParaRPr lang="en-US" altLang="zh-CN" b="1" dirty="0">
              <a:solidFill>
                <a:srgbClr val="169E82"/>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工龄每增加</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年，年休假增加</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个工作日，上限为</a:t>
            </a:r>
            <a:r>
              <a:rPr lang="en-US" altLang="zh-CN" b="1" dirty="0">
                <a:latin typeface="微软雅黑" panose="020B0503020204020204" pitchFamily="34" charset="-122"/>
                <a:ea typeface="微软雅黑" panose="020B0503020204020204" pitchFamily="34" charset="-122"/>
              </a:rPr>
              <a:t>15</a:t>
            </a:r>
            <a:r>
              <a:rPr lang="zh-CN" altLang="zh-CN" b="1" dirty="0">
                <a:latin typeface="微软雅黑" panose="020B0503020204020204" pitchFamily="34" charset="-122"/>
                <a:ea typeface="微软雅黑" panose="020B0503020204020204" pitchFamily="34" charset="-122"/>
              </a:rPr>
              <a:t>个工作日；</a:t>
            </a:r>
          </a:p>
          <a:p>
            <a:pPr marL="28575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年休假期间工资全额发放；</a:t>
            </a:r>
          </a:p>
        </p:txBody>
      </p:sp>
    </p:spTree>
    <p:extLst>
      <p:ext uri="{BB962C8B-B14F-4D97-AF65-F5344CB8AC3E}">
        <p14:creationId xmlns:p14="http://schemas.microsoft.com/office/powerpoint/2010/main" val="13105889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95410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年休假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748117" y="1008208"/>
            <a:ext cx="5475643" cy="2778774"/>
          </a:xfrm>
          <a:prstGeom prst="rect">
            <a:avLst/>
          </a:prstGeom>
          <a:noFill/>
        </p:spPr>
        <p:txBody>
          <a:bodyPr wrap="square" rtlCol="0">
            <a:spAutoFit/>
          </a:bodyPr>
          <a:lstStyle/>
          <a:p>
            <a:pPr marL="285750" lvl="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员工享有的年休假有效期为：</a:t>
            </a:r>
            <a:endParaRPr lang="en-US" altLang="zh-CN" b="1" dirty="0">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zh-CN" b="1" dirty="0">
                <a:solidFill>
                  <a:srgbClr val="169E82"/>
                </a:solidFill>
                <a:latin typeface="微软雅黑" panose="020B0503020204020204" pitchFamily="34" charset="-122"/>
                <a:ea typeface="微软雅黑" panose="020B0503020204020204" pitchFamily="34" charset="-122"/>
              </a:rPr>
              <a:t>入职日期起一年内有效</a:t>
            </a:r>
            <a:r>
              <a:rPr lang="zh-CN" altLang="zh-CN"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zh-CN" b="1" dirty="0">
                <a:latin typeface="微软雅黑" panose="020B0503020204020204" pitchFamily="34" charset="-122"/>
                <a:ea typeface="微软雅黑" panose="020B0503020204020204" pitchFamily="34" charset="-122"/>
              </a:rPr>
              <a:t>原则上年休假应在有效期内休完，</a:t>
            </a:r>
            <a:endParaRPr lang="en-US" altLang="zh-CN" b="1" dirty="0">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zh-CN" b="1" dirty="0">
                <a:solidFill>
                  <a:srgbClr val="169E82"/>
                </a:solidFill>
                <a:latin typeface="微软雅黑" panose="020B0503020204020204" pitchFamily="34" charset="-122"/>
                <a:ea typeface="微软雅黑" panose="020B0503020204020204" pitchFamily="34" charset="-122"/>
              </a:rPr>
              <a:t>员工在年休假有效期限内未休的年休假，按未休实际天数以员工每天实际日薪作为标准给予补贴</a:t>
            </a:r>
            <a:r>
              <a:rPr lang="zh-CN" altLang="en-US" b="1" dirty="0">
                <a:solidFill>
                  <a:srgbClr val="169E82"/>
                </a:solidFill>
                <a:latin typeface="微软雅黑" panose="020B0503020204020204" pitchFamily="34" charset="-122"/>
                <a:ea typeface="微软雅黑" panose="020B0503020204020204" pitchFamily="34" charset="-122"/>
              </a:rPr>
              <a:t>。</a:t>
            </a:r>
            <a:endParaRPr lang="en-US" altLang="zh-CN" b="1" dirty="0">
              <a:solidFill>
                <a:srgbClr val="169E8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2907847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69762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婚假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274782" y="962440"/>
            <a:ext cx="6879515" cy="3332772"/>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员工自入职之日起满</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年可享受婚假</a:t>
            </a:r>
            <a:r>
              <a:rPr lang="en-US" altLang="zh-CN" b="1" dirty="0">
                <a:latin typeface="微软雅黑" panose="020B0503020204020204" pitchFamily="34" charset="-122"/>
                <a:ea typeface="微软雅黑" panose="020B0503020204020204" pitchFamily="34" charset="-122"/>
              </a:rPr>
              <a:t>5</a:t>
            </a:r>
            <a:r>
              <a:rPr lang="zh-CN" altLang="zh-CN" b="1" dirty="0">
                <a:latin typeface="微软雅黑" panose="020B0503020204020204" pitchFamily="34" charset="-122"/>
                <a:ea typeface="微软雅黑" panose="020B0503020204020204" pitchFamily="34" charset="-122"/>
              </a:rPr>
              <a:t>天；</a:t>
            </a:r>
          </a:p>
          <a:p>
            <a:pPr marL="28575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婚假包括休息日和节假日，且只能一次性连续休完；</a:t>
            </a:r>
          </a:p>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员工请婚假须上传结婚证照片作为附件</a:t>
            </a:r>
            <a:endParaRPr lang="en-US" altLang="zh-CN" b="1"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结婚证领取时间须在司工作期间，且婚假须在领证后一年内休完，逾期则不享受婚假；</a:t>
            </a:r>
          </a:p>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员工婚假期间工资全额发放。</a:t>
            </a:r>
          </a:p>
        </p:txBody>
      </p:sp>
    </p:spTree>
    <p:extLst>
      <p:ext uri="{BB962C8B-B14F-4D97-AF65-F5344CB8AC3E}">
        <p14:creationId xmlns:p14="http://schemas.microsoft.com/office/powerpoint/2010/main" val="356211321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bwMode="auto">
          <a:xfrm rot="5400000">
            <a:off x="-253999" y="2188445"/>
            <a:ext cx="1279525" cy="76820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anchor="ctr"/>
          <a:lstStyle/>
          <a:p>
            <a:pPr algn="ctr" eaLnBrk="0" hangingPunct="0">
              <a:defRPr/>
            </a:pPr>
            <a:endParaRPr lang="zh-CN" altLang="en-US" sz="1800" dirty="0"/>
          </a:p>
        </p:txBody>
      </p:sp>
      <p:sp>
        <p:nvSpPr>
          <p:cNvPr id="5" name="任意多边形 4"/>
          <p:cNvSpPr/>
          <p:nvPr/>
        </p:nvSpPr>
        <p:spPr>
          <a:xfrm rot="5400000" flipV="1">
            <a:off x="1392814" y="2297166"/>
            <a:ext cx="4829973" cy="550756"/>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anchor="ctr"/>
          <a:lstStyle/>
          <a:p>
            <a:pPr algn="ctr" eaLnBrk="0" hangingPunct="0">
              <a:defRPr/>
            </a:pPr>
            <a:endParaRPr lang="zh-CN" altLang="en-US" sz="1800"/>
          </a:p>
        </p:txBody>
      </p:sp>
      <p:sp>
        <p:nvSpPr>
          <p:cNvPr id="7" name="矩形 6"/>
          <p:cNvSpPr/>
          <p:nvPr/>
        </p:nvSpPr>
        <p:spPr bwMode="auto">
          <a:xfrm>
            <a:off x="2680583" y="516885"/>
            <a:ext cx="550757" cy="5524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eaLnBrk="0" hangingPunct="0">
              <a:defRPr/>
            </a:pPr>
            <a:r>
              <a:rPr lang="en-US" altLang="zh-CN" sz="1800" dirty="0"/>
              <a:t>1</a:t>
            </a:r>
            <a:endParaRPr lang="zh-CN" altLang="en-US" sz="1800" dirty="0"/>
          </a:p>
        </p:txBody>
      </p:sp>
      <p:sp>
        <p:nvSpPr>
          <p:cNvPr id="13" name="矩形 12"/>
          <p:cNvSpPr/>
          <p:nvPr/>
        </p:nvSpPr>
        <p:spPr bwMode="auto">
          <a:xfrm>
            <a:off x="2678996" y="2286417"/>
            <a:ext cx="552344" cy="552449"/>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800" dirty="0"/>
              <a:t>3</a:t>
            </a:r>
            <a:endParaRPr lang="zh-CN" altLang="en-US" sz="1800" dirty="0"/>
          </a:p>
        </p:txBody>
      </p:sp>
      <p:sp>
        <p:nvSpPr>
          <p:cNvPr id="18" name="文本框 66"/>
          <p:cNvSpPr txBox="1">
            <a:spLocks noChangeArrowheads="1"/>
          </p:cNvSpPr>
          <p:nvPr/>
        </p:nvSpPr>
        <p:spPr bwMode="auto">
          <a:xfrm>
            <a:off x="3761521" y="546114"/>
            <a:ext cx="3967454" cy="523220"/>
          </a:xfrm>
          <a:prstGeom prst="rect">
            <a:avLst/>
          </a:prstGeom>
          <a:noFill/>
          <a:ln>
            <a:noFill/>
          </a:ln>
        </p:spPr>
        <p:txBody>
          <a:bodyPr wrap="squar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2800"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考勤管理制度总则</a:t>
            </a:r>
          </a:p>
        </p:txBody>
      </p:sp>
      <p:sp>
        <p:nvSpPr>
          <p:cNvPr id="22" name="文本框 66"/>
          <p:cNvSpPr txBox="1">
            <a:spLocks noChangeArrowheads="1"/>
          </p:cNvSpPr>
          <p:nvPr/>
        </p:nvSpPr>
        <p:spPr bwMode="auto">
          <a:xfrm>
            <a:off x="3761521" y="1399270"/>
            <a:ext cx="1261884" cy="523220"/>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zh-CN" altLang="en-US" sz="2800" dirty="0">
                <a:solidFill>
                  <a:srgbClr val="F59B11"/>
                </a:solidFill>
                <a:latin typeface="微软雅黑" panose="020B0503020204020204" pitchFamily="34" charset="-122"/>
                <a:ea typeface="微软雅黑" panose="020B0503020204020204" pitchFamily="34" charset="-122"/>
              </a:rPr>
              <a:t>请休假</a:t>
            </a:r>
          </a:p>
        </p:txBody>
      </p:sp>
      <p:sp>
        <p:nvSpPr>
          <p:cNvPr id="26" name="文本框 66"/>
          <p:cNvSpPr txBox="1">
            <a:spLocks noChangeArrowheads="1"/>
          </p:cNvSpPr>
          <p:nvPr/>
        </p:nvSpPr>
        <p:spPr bwMode="auto">
          <a:xfrm>
            <a:off x="3761521" y="2287147"/>
            <a:ext cx="1620957" cy="523220"/>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zh-CN" altLang="en-US" sz="2800" dirty="0">
                <a:solidFill>
                  <a:srgbClr val="169E82"/>
                </a:solidFill>
                <a:latin typeface="微软雅黑" panose="020B0503020204020204" pitchFamily="34" charset="-122"/>
                <a:ea typeface="微软雅黑" panose="020B0503020204020204" pitchFamily="34" charset="-122"/>
              </a:rPr>
              <a:t>考勤异常</a:t>
            </a:r>
          </a:p>
        </p:txBody>
      </p:sp>
      <p:sp>
        <p:nvSpPr>
          <p:cNvPr id="29" name="文本框 7"/>
          <p:cNvSpPr txBox="1">
            <a:spLocks noChangeArrowheads="1"/>
          </p:cNvSpPr>
          <p:nvPr/>
        </p:nvSpPr>
        <p:spPr bwMode="auto">
          <a:xfrm>
            <a:off x="1411" y="53043"/>
            <a:ext cx="2159573" cy="1322991"/>
          </a:xfrm>
          <a:prstGeom prst="rect">
            <a:avLst/>
          </a:prstGeom>
          <a:noFill/>
          <a:ln w="9525">
            <a:noFill/>
            <a:miter lim="800000"/>
          </a:ln>
        </p:spPr>
        <p:txBody>
          <a:bodyPr wrap="square">
            <a:spAutoFit/>
          </a:bodyPr>
          <a:lstStyle/>
          <a:p>
            <a:pPr algn="dist" eaLnBrk="1" hangingPunct="1"/>
            <a:r>
              <a:rPr lang="en-US" altLang="zh-CN" sz="7995" dirty="0">
                <a:solidFill>
                  <a:schemeClr val="accent1"/>
                </a:solidFill>
                <a:latin typeface="微软雅黑" panose="020B0503020204020204" pitchFamily="34" charset="-122"/>
              </a:rPr>
              <a:t>C</a:t>
            </a:r>
            <a:r>
              <a:rPr lang="en-US" altLang="zh-CN" sz="1800" dirty="0">
                <a:solidFill>
                  <a:schemeClr val="accent1"/>
                </a:solidFill>
                <a:latin typeface="微软雅黑" panose="020B0503020204020204" pitchFamily="34" charset="-122"/>
              </a:rPr>
              <a:t>ONTENTS</a:t>
            </a:r>
            <a:endParaRPr lang="zh-CN" altLang="en-US" sz="2800" dirty="0">
              <a:solidFill>
                <a:schemeClr val="accent1"/>
              </a:solidFill>
              <a:latin typeface="微软雅黑" panose="020B0503020204020204" pitchFamily="34" charset="-122"/>
            </a:endParaRPr>
          </a:p>
        </p:txBody>
      </p:sp>
      <p:sp>
        <p:nvSpPr>
          <p:cNvPr id="28" name="文本框 5"/>
          <p:cNvSpPr txBox="1">
            <a:spLocks noChangeArrowheads="1"/>
          </p:cNvSpPr>
          <p:nvPr/>
        </p:nvSpPr>
        <p:spPr bwMode="auto">
          <a:xfrm>
            <a:off x="440757" y="516885"/>
            <a:ext cx="1359791" cy="400110"/>
          </a:xfrm>
          <a:prstGeom prst="rect">
            <a:avLst/>
          </a:prstGeom>
          <a:noFill/>
          <a:ln w="9525">
            <a:noFill/>
            <a:miter lim="800000"/>
          </a:ln>
        </p:spPr>
        <p:txBody>
          <a:bodyPr>
            <a:spAutoFit/>
          </a:bodyPr>
          <a:lstStyle/>
          <a:p>
            <a:pPr eaLnBrk="1" hangingPunct="1"/>
            <a:r>
              <a:rPr lang="zh-CN" altLang="en-US" sz="2000" dirty="0">
                <a:solidFill>
                  <a:schemeClr val="accent1"/>
                </a:solidFill>
                <a:latin typeface="微软雅黑" panose="020B0503020204020204" pitchFamily="34" charset="-122"/>
                <a:ea typeface="微软雅黑" panose="020B0503020204020204" pitchFamily="34" charset="-122"/>
              </a:rPr>
              <a:t>目  录</a:t>
            </a:r>
          </a:p>
        </p:txBody>
      </p:sp>
      <p:sp>
        <p:nvSpPr>
          <p:cNvPr id="38" name="文本框 66"/>
          <p:cNvSpPr txBox="1">
            <a:spLocks noChangeArrowheads="1"/>
          </p:cNvSpPr>
          <p:nvPr/>
        </p:nvSpPr>
        <p:spPr bwMode="auto">
          <a:xfrm>
            <a:off x="3761521" y="3199296"/>
            <a:ext cx="1620957" cy="523220"/>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2800" dirty="0">
                <a:solidFill>
                  <a:srgbClr val="F59B11"/>
                </a:solidFill>
                <a:latin typeface="微软雅黑" panose="020B0503020204020204" pitchFamily="34" charset="-122"/>
                <a:ea typeface="微软雅黑" panose="020B0503020204020204" pitchFamily="34" charset="-122"/>
              </a:rPr>
              <a:t>考勤奖励</a:t>
            </a:r>
          </a:p>
        </p:txBody>
      </p:sp>
      <p:sp>
        <p:nvSpPr>
          <p:cNvPr id="14" name="矩形 13">
            <a:extLst>
              <a:ext uri="{FF2B5EF4-FFF2-40B4-BE49-F238E27FC236}">
                <a16:creationId xmlns:a16="http://schemas.microsoft.com/office/drawing/2014/main" id="{B30CDC80-4114-40E9-B161-5B323387840C}"/>
              </a:ext>
            </a:extLst>
          </p:cNvPr>
          <p:cNvSpPr/>
          <p:nvPr/>
        </p:nvSpPr>
        <p:spPr bwMode="auto">
          <a:xfrm>
            <a:off x="2680581" y="1338951"/>
            <a:ext cx="550759" cy="552449"/>
          </a:xfrm>
          <a:prstGeom prst="rect">
            <a:avLst/>
          </a:prstGeom>
          <a:solidFill>
            <a:srgbClr val="F59B1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800" dirty="0">
                <a:solidFill>
                  <a:schemeClr val="bg1"/>
                </a:solidFill>
              </a:rPr>
              <a:t>2</a:t>
            </a:r>
            <a:endParaRPr lang="zh-CN" altLang="en-US" sz="1800" dirty="0">
              <a:solidFill>
                <a:schemeClr val="bg1"/>
              </a:solidFill>
            </a:endParaRPr>
          </a:p>
        </p:txBody>
      </p:sp>
      <p:sp>
        <p:nvSpPr>
          <p:cNvPr id="15" name="矩形 14">
            <a:extLst>
              <a:ext uri="{FF2B5EF4-FFF2-40B4-BE49-F238E27FC236}">
                <a16:creationId xmlns:a16="http://schemas.microsoft.com/office/drawing/2014/main" id="{677D7E97-2CBE-4269-B2ED-206EE10DAE5B}"/>
              </a:ext>
            </a:extLst>
          </p:cNvPr>
          <p:cNvSpPr/>
          <p:nvPr/>
        </p:nvSpPr>
        <p:spPr bwMode="auto">
          <a:xfrm>
            <a:off x="2667915" y="3233883"/>
            <a:ext cx="552344" cy="552448"/>
          </a:xfrm>
          <a:prstGeom prst="rect">
            <a:avLst/>
          </a:prstGeom>
          <a:solidFill>
            <a:srgbClr val="F59B11"/>
          </a:solidFill>
          <a:ln/>
        </p:spPr>
        <p:style>
          <a:lnRef idx="3">
            <a:schemeClr val="lt1"/>
          </a:lnRef>
          <a:fillRef idx="1">
            <a:schemeClr val="accent3"/>
          </a:fillRef>
          <a:effectRef idx="1">
            <a:schemeClr val="accent3"/>
          </a:effectRef>
          <a:fontRef idx="minor">
            <a:schemeClr val="lt1"/>
          </a:fontRef>
        </p:style>
        <p:txBody>
          <a:bodyPr anchor="ctr"/>
          <a:lstStyle/>
          <a:p>
            <a:pPr algn="ctr" eaLnBrk="0" hangingPunct="0">
              <a:defRPr/>
            </a:pPr>
            <a:r>
              <a:rPr lang="en-US" altLang="zh-CN" sz="1800" dirty="0">
                <a:solidFill>
                  <a:schemeClr val="bg1"/>
                </a:solidFill>
              </a:rPr>
              <a:t>4</a:t>
            </a:r>
            <a:endParaRPr lang="zh-CN" altLang="en-US" sz="1800" dirty="0">
              <a:solidFill>
                <a:schemeClr val="bg1"/>
              </a:solidFill>
            </a:endParaRPr>
          </a:p>
        </p:txBody>
      </p:sp>
      <p:sp>
        <p:nvSpPr>
          <p:cNvPr id="16" name="矩形 15">
            <a:extLst>
              <a:ext uri="{FF2B5EF4-FFF2-40B4-BE49-F238E27FC236}">
                <a16:creationId xmlns:a16="http://schemas.microsoft.com/office/drawing/2014/main" id="{F0D98B6F-CE32-4A6F-A09E-663E2BFB3B3C}"/>
              </a:ext>
            </a:extLst>
          </p:cNvPr>
          <p:cNvSpPr/>
          <p:nvPr/>
        </p:nvSpPr>
        <p:spPr bwMode="auto">
          <a:xfrm>
            <a:off x="2678996" y="4152850"/>
            <a:ext cx="552344" cy="552449"/>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800" dirty="0"/>
              <a:t>3</a:t>
            </a:r>
            <a:endParaRPr lang="zh-CN" altLang="en-US" sz="1800" dirty="0"/>
          </a:p>
        </p:txBody>
      </p:sp>
      <p:sp>
        <p:nvSpPr>
          <p:cNvPr id="17" name="文本框 66">
            <a:extLst>
              <a:ext uri="{FF2B5EF4-FFF2-40B4-BE49-F238E27FC236}">
                <a16:creationId xmlns:a16="http://schemas.microsoft.com/office/drawing/2014/main" id="{C9433F27-0A90-4A5F-AA7E-DF9063DD71E7}"/>
              </a:ext>
            </a:extLst>
          </p:cNvPr>
          <p:cNvSpPr txBox="1">
            <a:spLocks noChangeArrowheads="1"/>
          </p:cNvSpPr>
          <p:nvPr/>
        </p:nvSpPr>
        <p:spPr bwMode="auto">
          <a:xfrm>
            <a:off x="3761521" y="4153580"/>
            <a:ext cx="1620957" cy="523220"/>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zh-CN" altLang="en-US" sz="2800" dirty="0">
                <a:solidFill>
                  <a:srgbClr val="169E82"/>
                </a:solidFill>
                <a:latin typeface="微软雅黑" panose="020B0503020204020204" pitchFamily="34" charset="-122"/>
                <a:ea typeface="微软雅黑" panose="020B0503020204020204" pitchFamily="34" charset="-122"/>
              </a:rPr>
              <a:t>考勤监督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3" grpId="0" animBg="1"/>
      <p:bldP spid="18" grpId="0"/>
      <p:bldP spid="22" grpId="0"/>
      <p:bldP spid="26" grpId="0"/>
      <p:bldP spid="29" grpId="0"/>
      <p:bldP spid="28" grpId="0"/>
      <p:bldP spid="38" grpId="0"/>
      <p:bldP spid="14" grpId="0" animBg="1"/>
      <p:bldP spid="15" grpId="0" animBg="1"/>
      <p:bldP spid="16"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95410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产检假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500691" y="911389"/>
            <a:ext cx="6142617" cy="3886770"/>
          </a:xfrm>
          <a:prstGeom prst="rect">
            <a:avLst/>
          </a:prstGeom>
          <a:noFill/>
        </p:spPr>
        <p:txBody>
          <a:bodyPr wrap="square" rtlCol="0">
            <a:spAutoFit/>
          </a:bodyPr>
          <a:lstStyle/>
          <a:p>
            <a:pPr marL="285750" lvl="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按“</a:t>
            </a:r>
            <a:r>
              <a:rPr lang="en-US" altLang="zh-CN" b="1" dirty="0">
                <a:latin typeface="微软雅黑" panose="020B0503020204020204" pitchFamily="34" charset="-122"/>
                <a:ea typeface="微软雅黑" panose="020B0503020204020204" pitchFamily="34" charset="-122"/>
              </a:rPr>
              <a:t>0.5</a:t>
            </a:r>
            <a:r>
              <a:rPr lang="zh-CN" altLang="zh-CN" b="1" dirty="0">
                <a:latin typeface="微软雅黑" panose="020B0503020204020204" pitchFamily="34" charset="-122"/>
                <a:ea typeface="微软雅黑" panose="020B0503020204020204" pitchFamily="34" charset="-122"/>
              </a:rPr>
              <a:t>天”为单位计算，不足</a:t>
            </a:r>
            <a:r>
              <a:rPr lang="en-US" altLang="zh-CN" b="1" dirty="0">
                <a:latin typeface="微软雅黑" panose="020B0503020204020204" pitchFamily="34" charset="-122"/>
                <a:ea typeface="微软雅黑" panose="020B0503020204020204" pitchFamily="34" charset="-122"/>
              </a:rPr>
              <a:t>0.5</a:t>
            </a:r>
            <a:r>
              <a:rPr lang="zh-CN" altLang="zh-CN" b="1" dirty="0">
                <a:latin typeface="微软雅黑" panose="020B0503020204020204" pitchFamily="34" charset="-122"/>
                <a:ea typeface="微软雅黑" panose="020B0503020204020204" pitchFamily="34" charset="-122"/>
              </a:rPr>
              <a:t>天按</a:t>
            </a:r>
            <a:r>
              <a:rPr lang="en-US" altLang="zh-CN" b="1" dirty="0">
                <a:latin typeface="微软雅黑" panose="020B0503020204020204" pitchFamily="34" charset="-122"/>
                <a:ea typeface="微软雅黑" panose="020B0503020204020204" pitchFamily="34" charset="-122"/>
              </a:rPr>
              <a:t>0.5</a:t>
            </a:r>
            <a:r>
              <a:rPr lang="zh-CN" altLang="zh-CN" b="1" dirty="0">
                <a:latin typeface="微软雅黑" panose="020B0503020204020204" pitchFamily="34" charset="-122"/>
                <a:ea typeface="微软雅黑" panose="020B0503020204020204" pitchFamily="34" charset="-122"/>
              </a:rPr>
              <a:t>天计算；</a:t>
            </a:r>
          </a:p>
          <a:p>
            <a:pPr marL="285750" lvl="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怀孕第</a:t>
            </a:r>
            <a:r>
              <a:rPr lang="en-US" altLang="zh-CN" b="1" dirty="0">
                <a:solidFill>
                  <a:srgbClr val="169E82"/>
                </a:solidFill>
                <a:latin typeface="微软雅黑" panose="020B0503020204020204" pitchFamily="34" charset="-122"/>
                <a:ea typeface="微软雅黑" panose="020B0503020204020204" pitchFamily="34" charset="-122"/>
              </a:rPr>
              <a:t>1</a:t>
            </a:r>
            <a:r>
              <a:rPr lang="zh-CN" altLang="zh-CN" b="1" dirty="0">
                <a:solidFill>
                  <a:srgbClr val="169E82"/>
                </a:solidFill>
                <a:latin typeface="微软雅黑" panose="020B0503020204020204" pitchFamily="34" charset="-122"/>
                <a:ea typeface="微软雅黑" panose="020B0503020204020204" pitchFamily="34" charset="-122"/>
              </a:rPr>
              <a:t>—</a:t>
            </a:r>
            <a:r>
              <a:rPr lang="en-US" altLang="zh-CN" b="1" dirty="0">
                <a:solidFill>
                  <a:srgbClr val="169E82"/>
                </a:solidFill>
                <a:latin typeface="微软雅黑" panose="020B0503020204020204" pitchFamily="34" charset="-122"/>
                <a:ea typeface="微软雅黑" panose="020B0503020204020204" pitchFamily="34" charset="-122"/>
              </a:rPr>
              <a:t>6</a:t>
            </a:r>
            <a:r>
              <a:rPr lang="zh-CN" altLang="zh-CN" b="1" dirty="0">
                <a:solidFill>
                  <a:srgbClr val="169E82"/>
                </a:solidFill>
                <a:latin typeface="微软雅黑" panose="020B0503020204020204" pitchFamily="34" charset="-122"/>
                <a:ea typeface="微软雅黑" panose="020B0503020204020204" pitchFamily="34" charset="-122"/>
              </a:rPr>
              <a:t>个月，共可享受</a:t>
            </a:r>
            <a:r>
              <a:rPr lang="en-US" altLang="zh-CN" b="1" dirty="0">
                <a:solidFill>
                  <a:srgbClr val="169E82"/>
                </a:solidFill>
                <a:latin typeface="微软雅黑" panose="020B0503020204020204" pitchFamily="34" charset="-122"/>
                <a:ea typeface="微软雅黑" panose="020B0503020204020204" pitchFamily="34" charset="-122"/>
              </a:rPr>
              <a:t>1</a:t>
            </a:r>
            <a:r>
              <a:rPr lang="zh-CN" altLang="zh-CN" b="1" dirty="0">
                <a:solidFill>
                  <a:srgbClr val="169E82"/>
                </a:solidFill>
                <a:latin typeface="微软雅黑" panose="020B0503020204020204" pitchFamily="34" charset="-122"/>
                <a:ea typeface="微软雅黑" panose="020B0503020204020204" pitchFamily="34" charset="-122"/>
              </a:rPr>
              <a:t>个工作日假期</a:t>
            </a:r>
          </a:p>
          <a:p>
            <a:pPr marL="285750" lvl="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怀孕第</a:t>
            </a:r>
            <a:r>
              <a:rPr lang="en-US" altLang="zh-CN" b="1" dirty="0">
                <a:latin typeface="微软雅黑" panose="020B0503020204020204" pitchFamily="34" charset="-122"/>
                <a:ea typeface="微软雅黑" panose="020B0503020204020204" pitchFamily="34" charset="-122"/>
              </a:rPr>
              <a:t>6</a:t>
            </a:r>
            <a:r>
              <a:rPr lang="zh-CN" altLang="zh-CN" b="1" dirty="0">
                <a:latin typeface="微软雅黑" panose="020B0503020204020204" pitchFamily="34" charset="-122"/>
                <a:ea typeface="微软雅黑" panose="020B0503020204020204" pitchFamily="34" charset="-122"/>
              </a:rPr>
              <a:t>和第</a:t>
            </a:r>
            <a:r>
              <a:rPr lang="en-US" altLang="zh-CN" b="1" dirty="0">
                <a:latin typeface="微软雅黑" panose="020B0503020204020204" pitchFamily="34" charset="-122"/>
                <a:ea typeface="微软雅黑" panose="020B0503020204020204" pitchFamily="34" charset="-122"/>
              </a:rPr>
              <a:t>7</a:t>
            </a:r>
            <a:r>
              <a:rPr lang="zh-CN" altLang="zh-CN" b="1" dirty="0">
                <a:latin typeface="微软雅黑" panose="020B0503020204020204" pitchFamily="34" charset="-122"/>
                <a:ea typeface="微软雅黑" panose="020B0503020204020204" pitchFamily="34" charset="-122"/>
              </a:rPr>
              <a:t>个月，每个月可享受</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个工作日假期；</a:t>
            </a:r>
          </a:p>
          <a:p>
            <a:pPr marL="285750" lvl="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怀孕第</a:t>
            </a:r>
            <a:r>
              <a:rPr lang="en-US" altLang="zh-CN" b="1" dirty="0">
                <a:solidFill>
                  <a:srgbClr val="169E82"/>
                </a:solidFill>
                <a:latin typeface="微软雅黑" panose="020B0503020204020204" pitchFamily="34" charset="-122"/>
                <a:ea typeface="微软雅黑" panose="020B0503020204020204" pitchFamily="34" charset="-122"/>
              </a:rPr>
              <a:t>8</a:t>
            </a:r>
            <a:r>
              <a:rPr lang="zh-CN" altLang="zh-CN" b="1" dirty="0">
                <a:solidFill>
                  <a:srgbClr val="169E82"/>
                </a:solidFill>
                <a:latin typeface="微软雅黑" panose="020B0503020204020204" pitchFamily="34" charset="-122"/>
                <a:ea typeface="微软雅黑" panose="020B0503020204020204" pitchFamily="34" charset="-122"/>
              </a:rPr>
              <a:t>和第</a:t>
            </a:r>
            <a:r>
              <a:rPr lang="en-US" altLang="zh-CN" b="1" dirty="0">
                <a:solidFill>
                  <a:srgbClr val="169E82"/>
                </a:solidFill>
                <a:latin typeface="微软雅黑" panose="020B0503020204020204" pitchFamily="34" charset="-122"/>
                <a:ea typeface="微软雅黑" panose="020B0503020204020204" pitchFamily="34" charset="-122"/>
              </a:rPr>
              <a:t>9</a:t>
            </a:r>
            <a:r>
              <a:rPr lang="zh-CN" altLang="zh-CN" b="1" dirty="0">
                <a:solidFill>
                  <a:srgbClr val="169E82"/>
                </a:solidFill>
                <a:latin typeface="微软雅黑" panose="020B0503020204020204" pitchFamily="34" charset="-122"/>
                <a:ea typeface="微软雅黑" panose="020B0503020204020204" pitchFamily="34" charset="-122"/>
              </a:rPr>
              <a:t>个月，每个月可享受</a:t>
            </a:r>
            <a:r>
              <a:rPr lang="en-US" altLang="zh-CN" b="1" dirty="0">
                <a:solidFill>
                  <a:srgbClr val="169E82"/>
                </a:solidFill>
                <a:latin typeface="微软雅黑" panose="020B0503020204020204" pitchFamily="34" charset="-122"/>
                <a:ea typeface="微软雅黑" panose="020B0503020204020204" pitchFamily="34" charset="-122"/>
              </a:rPr>
              <a:t>2</a:t>
            </a:r>
            <a:r>
              <a:rPr lang="zh-CN" altLang="zh-CN" b="1" dirty="0">
                <a:solidFill>
                  <a:srgbClr val="169E82"/>
                </a:solidFill>
                <a:latin typeface="微软雅黑" panose="020B0503020204020204" pitchFamily="34" charset="-122"/>
                <a:ea typeface="微软雅黑" panose="020B0503020204020204" pitchFamily="34" charset="-122"/>
              </a:rPr>
              <a:t>个工作日假期；</a:t>
            </a:r>
          </a:p>
          <a:p>
            <a:pPr marL="285750" lvl="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产检假必须上传医院开具的诊断证明或费用小票（医保卡刷卡记录）等照片作为附件；</a:t>
            </a:r>
          </a:p>
          <a:p>
            <a:pPr marL="285750" lvl="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产检假期间工资全额发放。</a:t>
            </a:r>
          </a:p>
        </p:txBody>
      </p:sp>
    </p:spTree>
    <p:extLst>
      <p:ext uri="{BB962C8B-B14F-4D97-AF65-F5344CB8AC3E}">
        <p14:creationId xmlns:p14="http://schemas.microsoft.com/office/powerpoint/2010/main" val="16069437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69762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产假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995082" y="1395484"/>
            <a:ext cx="7797633" cy="2778774"/>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女员工产假为</a:t>
            </a:r>
            <a:r>
              <a:rPr lang="en-US" altLang="zh-CN" b="1" dirty="0">
                <a:latin typeface="微软雅黑" panose="020B0503020204020204" pitchFamily="34" charset="-122"/>
                <a:ea typeface="微软雅黑" panose="020B0503020204020204" pitchFamily="34" charset="-122"/>
              </a:rPr>
              <a:t>158</a:t>
            </a:r>
            <a:r>
              <a:rPr lang="zh-CN" altLang="zh-CN" b="1" dirty="0">
                <a:latin typeface="微软雅黑" panose="020B0503020204020204" pitchFamily="34" charset="-122"/>
                <a:ea typeface="微软雅黑" panose="020B0503020204020204" pitchFamily="34" charset="-122"/>
              </a:rPr>
              <a:t>天，其中包括国家规定的</a:t>
            </a:r>
            <a:r>
              <a:rPr lang="en-US" altLang="zh-CN" b="1" dirty="0">
                <a:latin typeface="微软雅黑" panose="020B0503020204020204" pitchFamily="34" charset="-122"/>
                <a:ea typeface="微软雅黑" panose="020B0503020204020204" pitchFamily="34" charset="-122"/>
              </a:rPr>
              <a:t>98</a:t>
            </a:r>
            <a:r>
              <a:rPr lang="zh-CN" altLang="zh-CN" b="1" dirty="0">
                <a:latin typeface="微软雅黑" panose="020B0503020204020204" pitchFamily="34" charset="-122"/>
                <a:ea typeface="微软雅黑" panose="020B0503020204020204" pitchFamily="34" charset="-122"/>
              </a:rPr>
              <a:t>天（含产前假</a:t>
            </a:r>
            <a:r>
              <a:rPr lang="en-US" altLang="zh-CN" b="1" dirty="0">
                <a:latin typeface="微软雅黑" panose="020B0503020204020204" pitchFamily="34" charset="-122"/>
                <a:ea typeface="微软雅黑" panose="020B0503020204020204" pitchFamily="34" charset="-122"/>
              </a:rPr>
              <a:t>15</a:t>
            </a:r>
            <a:r>
              <a:rPr lang="zh-CN" altLang="zh-CN" b="1" dirty="0">
                <a:latin typeface="微软雅黑" panose="020B0503020204020204" pitchFamily="34" charset="-122"/>
                <a:ea typeface="微软雅黑" panose="020B0503020204020204" pitchFamily="34" charset="-122"/>
              </a:rPr>
              <a:t>天）、四川省延长生育假</a:t>
            </a:r>
            <a:r>
              <a:rPr lang="en-US" altLang="zh-CN" b="1" dirty="0">
                <a:latin typeface="微软雅黑" panose="020B0503020204020204" pitchFamily="34" charset="-122"/>
                <a:ea typeface="微软雅黑" panose="020B0503020204020204" pitchFamily="34" charset="-122"/>
              </a:rPr>
              <a:t>60</a:t>
            </a:r>
            <a:r>
              <a:rPr lang="zh-CN" altLang="zh-CN" b="1" dirty="0">
                <a:latin typeface="微软雅黑" panose="020B0503020204020204" pitchFamily="34" charset="-122"/>
                <a:ea typeface="微软雅黑" panose="020B0503020204020204" pitchFamily="34" charset="-122"/>
              </a:rPr>
              <a:t>天；</a:t>
            </a:r>
          </a:p>
          <a:p>
            <a:pPr marL="28575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多胞胎生育的，每多生育</a:t>
            </a:r>
            <a:r>
              <a:rPr lang="en-US" altLang="zh-CN" b="1" dirty="0">
                <a:solidFill>
                  <a:srgbClr val="169E82"/>
                </a:solidFill>
                <a:latin typeface="微软雅黑" panose="020B0503020204020204" pitchFamily="34" charset="-122"/>
                <a:ea typeface="微软雅黑" panose="020B0503020204020204" pitchFamily="34" charset="-122"/>
              </a:rPr>
              <a:t>1</a:t>
            </a:r>
            <a:r>
              <a:rPr lang="zh-CN" altLang="zh-CN" b="1" dirty="0">
                <a:solidFill>
                  <a:srgbClr val="169E82"/>
                </a:solidFill>
                <a:latin typeface="微软雅黑" panose="020B0503020204020204" pitchFamily="34" charset="-122"/>
                <a:ea typeface="微软雅黑" panose="020B0503020204020204" pitchFamily="34" charset="-122"/>
              </a:rPr>
              <a:t>个婴儿，增加产假</a:t>
            </a:r>
            <a:r>
              <a:rPr lang="en-US" altLang="zh-CN" b="1" dirty="0">
                <a:solidFill>
                  <a:srgbClr val="169E82"/>
                </a:solidFill>
                <a:latin typeface="微软雅黑" panose="020B0503020204020204" pitchFamily="34" charset="-122"/>
                <a:ea typeface="微软雅黑" panose="020B0503020204020204" pitchFamily="34" charset="-122"/>
              </a:rPr>
              <a:t>15</a:t>
            </a:r>
            <a:r>
              <a:rPr lang="zh-CN" altLang="zh-CN" b="1" dirty="0">
                <a:solidFill>
                  <a:srgbClr val="169E82"/>
                </a:solidFill>
                <a:latin typeface="微软雅黑" panose="020B0503020204020204" pitchFamily="34" charset="-122"/>
                <a:ea typeface="微软雅黑" panose="020B0503020204020204" pitchFamily="34" charset="-122"/>
              </a:rPr>
              <a:t>天；</a:t>
            </a:r>
          </a:p>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女员工怀孕不满</a:t>
            </a:r>
            <a:r>
              <a:rPr lang="en-US" altLang="zh-CN" b="1" dirty="0">
                <a:latin typeface="微软雅黑" panose="020B0503020204020204" pitchFamily="34" charset="-122"/>
                <a:ea typeface="微软雅黑" panose="020B0503020204020204" pitchFamily="34" charset="-122"/>
              </a:rPr>
              <a:t>4</a:t>
            </a:r>
            <a:r>
              <a:rPr lang="zh-CN" altLang="zh-CN" b="1" dirty="0">
                <a:latin typeface="微软雅黑" panose="020B0503020204020204" pitchFamily="34" charset="-122"/>
                <a:ea typeface="微软雅黑" panose="020B0503020204020204" pitchFamily="34" charset="-122"/>
              </a:rPr>
              <a:t>个月流产的，根据医务部门意见，给产假</a:t>
            </a:r>
            <a:r>
              <a:rPr lang="en-US" altLang="zh-CN" b="1" dirty="0">
                <a:latin typeface="微软雅黑" panose="020B0503020204020204" pitchFamily="34" charset="-122"/>
                <a:ea typeface="微软雅黑" panose="020B0503020204020204" pitchFamily="34" charset="-122"/>
              </a:rPr>
              <a:t>15</a:t>
            </a:r>
            <a:r>
              <a:rPr lang="zh-CN" altLang="zh-CN" b="1" dirty="0">
                <a:latin typeface="微软雅黑" panose="020B0503020204020204" pitchFamily="34" charset="-122"/>
                <a:ea typeface="微软雅黑" panose="020B0503020204020204" pitchFamily="34" charset="-122"/>
              </a:rPr>
              <a:t>天</a:t>
            </a:r>
            <a:r>
              <a:rPr lang="en-US" altLang="zh-CN" b="1" dirty="0">
                <a:latin typeface="微软雅黑" panose="020B0503020204020204" pitchFamily="34" charset="-122"/>
                <a:ea typeface="微软雅黑" panose="020B0503020204020204" pitchFamily="34" charset="-122"/>
              </a:rPr>
              <a:t>—30</a:t>
            </a:r>
            <a:r>
              <a:rPr lang="zh-CN" altLang="zh-CN" b="1" dirty="0">
                <a:latin typeface="微软雅黑" panose="020B0503020204020204" pitchFamily="34" charset="-122"/>
                <a:ea typeface="微软雅黑" panose="020B0503020204020204" pitchFamily="34" charset="-122"/>
              </a:rPr>
              <a:t>天；女员工怀孕</a:t>
            </a:r>
            <a:r>
              <a:rPr lang="en-US" altLang="zh-CN" b="1" dirty="0">
                <a:latin typeface="微软雅黑" panose="020B0503020204020204" pitchFamily="34" charset="-122"/>
                <a:ea typeface="微软雅黑" panose="020B0503020204020204" pitchFamily="34" charset="-122"/>
              </a:rPr>
              <a:t>4</a:t>
            </a:r>
            <a:r>
              <a:rPr lang="zh-CN" altLang="zh-CN" b="1" dirty="0">
                <a:latin typeface="微软雅黑" panose="020B0503020204020204" pitchFamily="34" charset="-122"/>
                <a:ea typeface="微软雅黑" panose="020B0503020204020204" pitchFamily="34" charset="-122"/>
              </a:rPr>
              <a:t>个月以上流产的，给产假</a:t>
            </a:r>
            <a:r>
              <a:rPr lang="en-US" altLang="zh-CN" b="1" dirty="0">
                <a:latin typeface="微软雅黑" panose="020B0503020204020204" pitchFamily="34" charset="-122"/>
                <a:ea typeface="微软雅黑" panose="020B0503020204020204" pitchFamily="34" charset="-122"/>
              </a:rPr>
              <a:t>42</a:t>
            </a:r>
            <a:r>
              <a:rPr lang="zh-CN" altLang="zh-CN" b="1" dirty="0">
                <a:latin typeface="微软雅黑" panose="020B0503020204020204" pitchFamily="34" charset="-122"/>
                <a:ea typeface="微软雅黑" panose="020B0503020204020204" pitchFamily="34" charset="-122"/>
              </a:rPr>
              <a:t>天；</a:t>
            </a:r>
          </a:p>
        </p:txBody>
      </p:sp>
    </p:spTree>
    <p:extLst>
      <p:ext uri="{BB962C8B-B14F-4D97-AF65-F5344CB8AC3E}">
        <p14:creationId xmlns:p14="http://schemas.microsoft.com/office/powerpoint/2010/main" val="279533138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80">
                                          <p:stCondLst>
                                            <p:cond delay="0"/>
                                          </p:stCondLst>
                                        </p:cTn>
                                        <p:tgtEl>
                                          <p:spTgt spid="5">
                                            <p:txEl>
                                              <p:pRg st="0" end="0"/>
                                            </p:txEl>
                                          </p:spTgt>
                                        </p:tgtEl>
                                      </p:cBhvr>
                                    </p:animEffect>
                                    <p:anim calcmode="lin" valueType="num">
                                      <p:cBhvr>
                                        <p:cTn id="1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xEl>
                                              <p:pRg st="0" end="0"/>
                                            </p:txEl>
                                          </p:spTgt>
                                        </p:tgtEl>
                                      </p:cBhvr>
                                      <p:to x="100000" y="60000"/>
                                    </p:animScale>
                                    <p:animScale>
                                      <p:cBhvr>
                                        <p:cTn id="20" dur="166" decel="50000">
                                          <p:stCondLst>
                                            <p:cond delay="676"/>
                                          </p:stCondLst>
                                        </p:cTn>
                                        <p:tgtEl>
                                          <p:spTgt spid="5">
                                            <p:txEl>
                                              <p:pRg st="0" end="0"/>
                                            </p:txEl>
                                          </p:spTgt>
                                        </p:tgtEl>
                                      </p:cBhvr>
                                      <p:to x="100000" y="100000"/>
                                    </p:animScale>
                                    <p:animScale>
                                      <p:cBhvr>
                                        <p:cTn id="21" dur="26">
                                          <p:stCondLst>
                                            <p:cond delay="1312"/>
                                          </p:stCondLst>
                                        </p:cTn>
                                        <p:tgtEl>
                                          <p:spTgt spid="5">
                                            <p:txEl>
                                              <p:pRg st="0" end="0"/>
                                            </p:txEl>
                                          </p:spTgt>
                                        </p:tgtEl>
                                      </p:cBhvr>
                                      <p:to x="100000" y="80000"/>
                                    </p:animScale>
                                    <p:animScale>
                                      <p:cBhvr>
                                        <p:cTn id="22" dur="166" decel="50000">
                                          <p:stCondLst>
                                            <p:cond delay="1338"/>
                                          </p:stCondLst>
                                        </p:cTn>
                                        <p:tgtEl>
                                          <p:spTgt spid="5">
                                            <p:txEl>
                                              <p:pRg st="0" end="0"/>
                                            </p:txEl>
                                          </p:spTgt>
                                        </p:tgtEl>
                                      </p:cBhvr>
                                      <p:to x="100000" y="100000"/>
                                    </p:animScale>
                                    <p:animScale>
                                      <p:cBhvr>
                                        <p:cTn id="23" dur="26">
                                          <p:stCondLst>
                                            <p:cond delay="1642"/>
                                          </p:stCondLst>
                                        </p:cTn>
                                        <p:tgtEl>
                                          <p:spTgt spid="5">
                                            <p:txEl>
                                              <p:pRg st="0" end="0"/>
                                            </p:txEl>
                                          </p:spTgt>
                                        </p:tgtEl>
                                      </p:cBhvr>
                                      <p:to x="100000" y="90000"/>
                                    </p:animScale>
                                    <p:animScale>
                                      <p:cBhvr>
                                        <p:cTn id="24" dur="166" decel="50000">
                                          <p:stCondLst>
                                            <p:cond delay="1668"/>
                                          </p:stCondLst>
                                        </p:cTn>
                                        <p:tgtEl>
                                          <p:spTgt spid="5">
                                            <p:txEl>
                                              <p:pRg st="0" end="0"/>
                                            </p:txEl>
                                          </p:spTgt>
                                        </p:tgtEl>
                                      </p:cBhvr>
                                      <p:to x="100000" y="100000"/>
                                    </p:animScale>
                                    <p:animScale>
                                      <p:cBhvr>
                                        <p:cTn id="25" dur="26">
                                          <p:stCondLst>
                                            <p:cond delay="1808"/>
                                          </p:stCondLst>
                                        </p:cTn>
                                        <p:tgtEl>
                                          <p:spTgt spid="5">
                                            <p:txEl>
                                              <p:pRg st="0" end="0"/>
                                            </p:txEl>
                                          </p:spTgt>
                                        </p:tgtEl>
                                      </p:cBhvr>
                                      <p:to x="100000" y="95000"/>
                                    </p:animScale>
                                    <p:animScale>
                                      <p:cBhvr>
                                        <p:cTn id="26" dur="166" decel="50000">
                                          <p:stCondLst>
                                            <p:cond delay="1834"/>
                                          </p:stCondLst>
                                        </p:cTn>
                                        <p:tgtEl>
                                          <p:spTgt spid="5">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wipe(down)">
                                      <p:cBhvr>
                                        <p:cTn id="31" dur="580">
                                          <p:stCondLst>
                                            <p:cond delay="0"/>
                                          </p:stCondLst>
                                        </p:cTn>
                                        <p:tgtEl>
                                          <p:spTgt spid="5">
                                            <p:txEl>
                                              <p:pRg st="1" end="1"/>
                                            </p:txEl>
                                          </p:spTgt>
                                        </p:tgtEl>
                                      </p:cBhvr>
                                    </p:animEffect>
                                    <p:anim calcmode="lin" valueType="num">
                                      <p:cBhvr>
                                        <p:cTn id="32"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xEl>
                                              <p:pRg st="1" end="1"/>
                                            </p:txEl>
                                          </p:spTgt>
                                        </p:tgtEl>
                                      </p:cBhvr>
                                      <p:to x="100000" y="60000"/>
                                    </p:animScale>
                                    <p:animScale>
                                      <p:cBhvr>
                                        <p:cTn id="38" dur="166" decel="50000">
                                          <p:stCondLst>
                                            <p:cond delay="676"/>
                                          </p:stCondLst>
                                        </p:cTn>
                                        <p:tgtEl>
                                          <p:spTgt spid="5">
                                            <p:txEl>
                                              <p:pRg st="1" end="1"/>
                                            </p:txEl>
                                          </p:spTgt>
                                        </p:tgtEl>
                                      </p:cBhvr>
                                      <p:to x="100000" y="100000"/>
                                    </p:animScale>
                                    <p:animScale>
                                      <p:cBhvr>
                                        <p:cTn id="39" dur="26">
                                          <p:stCondLst>
                                            <p:cond delay="1312"/>
                                          </p:stCondLst>
                                        </p:cTn>
                                        <p:tgtEl>
                                          <p:spTgt spid="5">
                                            <p:txEl>
                                              <p:pRg st="1" end="1"/>
                                            </p:txEl>
                                          </p:spTgt>
                                        </p:tgtEl>
                                      </p:cBhvr>
                                      <p:to x="100000" y="80000"/>
                                    </p:animScale>
                                    <p:animScale>
                                      <p:cBhvr>
                                        <p:cTn id="40" dur="166" decel="50000">
                                          <p:stCondLst>
                                            <p:cond delay="1338"/>
                                          </p:stCondLst>
                                        </p:cTn>
                                        <p:tgtEl>
                                          <p:spTgt spid="5">
                                            <p:txEl>
                                              <p:pRg st="1" end="1"/>
                                            </p:txEl>
                                          </p:spTgt>
                                        </p:tgtEl>
                                      </p:cBhvr>
                                      <p:to x="100000" y="100000"/>
                                    </p:animScale>
                                    <p:animScale>
                                      <p:cBhvr>
                                        <p:cTn id="41" dur="26">
                                          <p:stCondLst>
                                            <p:cond delay="1642"/>
                                          </p:stCondLst>
                                        </p:cTn>
                                        <p:tgtEl>
                                          <p:spTgt spid="5">
                                            <p:txEl>
                                              <p:pRg st="1" end="1"/>
                                            </p:txEl>
                                          </p:spTgt>
                                        </p:tgtEl>
                                      </p:cBhvr>
                                      <p:to x="100000" y="90000"/>
                                    </p:animScale>
                                    <p:animScale>
                                      <p:cBhvr>
                                        <p:cTn id="42" dur="166" decel="50000">
                                          <p:stCondLst>
                                            <p:cond delay="1668"/>
                                          </p:stCondLst>
                                        </p:cTn>
                                        <p:tgtEl>
                                          <p:spTgt spid="5">
                                            <p:txEl>
                                              <p:pRg st="1" end="1"/>
                                            </p:txEl>
                                          </p:spTgt>
                                        </p:tgtEl>
                                      </p:cBhvr>
                                      <p:to x="100000" y="100000"/>
                                    </p:animScale>
                                    <p:animScale>
                                      <p:cBhvr>
                                        <p:cTn id="43" dur="26">
                                          <p:stCondLst>
                                            <p:cond delay="1808"/>
                                          </p:stCondLst>
                                        </p:cTn>
                                        <p:tgtEl>
                                          <p:spTgt spid="5">
                                            <p:txEl>
                                              <p:pRg st="1" end="1"/>
                                            </p:txEl>
                                          </p:spTgt>
                                        </p:tgtEl>
                                      </p:cBhvr>
                                      <p:to x="100000" y="95000"/>
                                    </p:animScale>
                                    <p:animScale>
                                      <p:cBhvr>
                                        <p:cTn id="44" dur="166" decel="50000">
                                          <p:stCondLst>
                                            <p:cond delay="1834"/>
                                          </p:stCondLst>
                                        </p:cTn>
                                        <p:tgtEl>
                                          <p:spTgt spid="5">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wipe(down)">
                                      <p:cBhvr>
                                        <p:cTn id="49" dur="580">
                                          <p:stCondLst>
                                            <p:cond delay="0"/>
                                          </p:stCondLst>
                                        </p:cTn>
                                        <p:tgtEl>
                                          <p:spTgt spid="5">
                                            <p:txEl>
                                              <p:pRg st="2" end="2"/>
                                            </p:txEl>
                                          </p:spTgt>
                                        </p:tgtEl>
                                      </p:cBhvr>
                                    </p:animEffect>
                                    <p:anim calcmode="lin" valueType="num">
                                      <p:cBhvr>
                                        <p:cTn id="5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xEl>
                                              <p:pRg st="2" end="2"/>
                                            </p:txEl>
                                          </p:spTgt>
                                        </p:tgtEl>
                                      </p:cBhvr>
                                      <p:to x="100000" y="60000"/>
                                    </p:animScale>
                                    <p:animScale>
                                      <p:cBhvr>
                                        <p:cTn id="56" dur="166" decel="50000">
                                          <p:stCondLst>
                                            <p:cond delay="676"/>
                                          </p:stCondLst>
                                        </p:cTn>
                                        <p:tgtEl>
                                          <p:spTgt spid="5">
                                            <p:txEl>
                                              <p:pRg st="2" end="2"/>
                                            </p:txEl>
                                          </p:spTgt>
                                        </p:tgtEl>
                                      </p:cBhvr>
                                      <p:to x="100000" y="100000"/>
                                    </p:animScale>
                                    <p:animScale>
                                      <p:cBhvr>
                                        <p:cTn id="57" dur="26">
                                          <p:stCondLst>
                                            <p:cond delay="1312"/>
                                          </p:stCondLst>
                                        </p:cTn>
                                        <p:tgtEl>
                                          <p:spTgt spid="5">
                                            <p:txEl>
                                              <p:pRg st="2" end="2"/>
                                            </p:txEl>
                                          </p:spTgt>
                                        </p:tgtEl>
                                      </p:cBhvr>
                                      <p:to x="100000" y="80000"/>
                                    </p:animScale>
                                    <p:animScale>
                                      <p:cBhvr>
                                        <p:cTn id="58" dur="166" decel="50000">
                                          <p:stCondLst>
                                            <p:cond delay="1338"/>
                                          </p:stCondLst>
                                        </p:cTn>
                                        <p:tgtEl>
                                          <p:spTgt spid="5">
                                            <p:txEl>
                                              <p:pRg st="2" end="2"/>
                                            </p:txEl>
                                          </p:spTgt>
                                        </p:tgtEl>
                                      </p:cBhvr>
                                      <p:to x="100000" y="100000"/>
                                    </p:animScale>
                                    <p:animScale>
                                      <p:cBhvr>
                                        <p:cTn id="59" dur="26">
                                          <p:stCondLst>
                                            <p:cond delay="1642"/>
                                          </p:stCondLst>
                                        </p:cTn>
                                        <p:tgtEl>
                                          <p:spTgt spid="5">
                                            <p:txEl>
                                              <p:pRg st="2" end="2"/>
                                            </p:txEl>
                                          </p:spTgt>
                                        </p:tgtEl>
                                      </p:cBhvr>
                                      <p:to x="100000" y="90000"/>
                                    </p:animScale>
                                    <p:animScale>
                                      <p:cBhvr>
                                        <p:cTn id="60" dur="166" decel="50000">
                                          <p:stCondLst>
                                            <p:cond delay="1668"/>
                                          </p:stCondLst>
                                        </p:cTn>
                                        <p:tgtEl>
                                          <p:spTgt spid="5">
                                            <p:txEl>
                                              <p:pRg st="2" end="2"/>
                                            </p:txEl>
                                          </p:spTgt>
                                        </p:tgtEl>
                                      </p:cBhvr>
                                      <p:to x="100000" y="100000"/>
                                    </p:animScale>
                                    <p:animScale>
                                      <p:cBhvr>
                                        <p:cTn id="61" dur="26">
                                          <p:stCondLst>
                                            <p:cond delay="1808"/>
                                          </p:stCondLst>
                                        </p:cTn>
                                        <p:tgtEl>
                                          <p:spTgt spid="5">
                                            <p:txEl>
                                              <p:pRg st="2" end="2"/>
                                            </p:txEl>
                                          </p:spTgt>
                                        </p:tgtEl>
                                      </p:cBhvr>
                                      <p:to x="100000" y="95000"/>
                                    </p:animScale>
                                    <p:animScale>
                                      <p:cBhvr>
                                        <p:cTn id="62" dur="166" decel="50000">
                                          <p:stCondLst>
                                            <p:cond delay="1834"/>
                                          </p:stCondLst>
                                        </p:cTn>
                                        <p:tgtEl>
                                          <p:spTgt spid="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69762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产假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081185" y="1392810"/>
            <a:ext cx="7906871" cy="2778774"/>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生育后，女员工放置宫内节育器，休假</a:t>
            </a:r>
            <a:r>
              <a:rPr lang="en-US" altLang="zh-CN" b="1" dirty="0">
                <a:latin typeface="微软雅黑" panose="020B0503020204020204" pitchFamily="34" charset="-122"/>
                <a:ea typeface="微软雅黑" panose="020B0503020204020204" pitchFamily="34" charset="-122"/>
              </a:rPr>
              <a:t>2</a:t>
            </a:r>
            <a:r>
              <a:rPr lang="zh-CN" altLang="zh-CN" b="1" dirty="0">
                <a:latin typeface="微软雅黑" panose="020B0503020204020204" pitchFamily="34" charset="-122"/>
                <a:ea typeface="微软雅黑" panose="020B0503020204020204" pitchFamily="34" charset="-122"/>
              </a:rPr>
              <a:t>天，取出宫内节育器，休假</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天；</a:t>
            </a:r>
          </a:p>
          <a:p>
            <a:pPr marL="28575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男员工输精管结扎休假</a:t>
            </a:r>
            <a:r>
              <a:rPr lang="en-US" altLang="zh-CN" b="1" dirty="0">
                <a:solidFill>
                  <a:srgbClr val="169E82"/>
                </a:solidFill>
                <a:latin typeface="微软雅黑" panose="020B0503020204020204" pitchFamily="34" charset="-122"/>
                <a:ea typeface="微软雅黑" panose="020B0503020204020204" pitchFamily="34" charset="-122"/>
              </a:rPr>
              <a:t>7</a:t>
            </a:r>
            <a:r>
              <a:rPr lang="zh-CN" altLang="zh-CN" b="1" dirty="0">
                <a:solidFill>
                  <a:srgbClr val="169E82"/>
                </a:solidFill>
                <a:latin typeface="微软雅黑" panose="020B0503020204020204" pitchFamily="34" charset="-122"/>
                <a:ea typeface="微软雅黑" panose="020B0503020204020204" pitchFamily="34" charset="-122"/>
              </a:rPr>
              <a:t>天，女员工单纯输卵管结扎休假</a:t>
            </a:r>
            <a:r>
              <a:rPr lang="en-US" altLang="zh-CN" b="1" dirty="0">
                <a:solidFill>
                  <a:srgbClr val="169E82"/>
                </a:solidFill>
                <a:latin typeface="微软雅黑" panose="020B0503020204020204" pitchFamily="34" charset="-122"/>
                <a:ea typeface="微软雅黑" panose="020B0503020204020204" pitchFamily="34" charset="-122"/>
              </a:rPr>
              <a:t>21</a:t>
            </a:r>
            <a:r>
              <a:rPr lang="zh-CN" altLang="zh-CN" b="1" dirty="0">
                <a:solidFill>
                  <a:srgbClr val="169E82"/>
                </a:solidFill>
                <a:latin typeface="微软雅黑" panose="020B0503020204020204" pitchFamily="34" charset="-122"/>
                <a:ea typeface="微软雅黑" panose="020B0503020204020204" pitchFamily="34" charset="-122"/>
              </a:rPr>
              <a:t>天；</a:t>
            </a:r>
            <a:endParaRPr lang="en-US" altLang="zh-CN" b="1" dirty="0">
              <a:solidFill>
                <a:srgbClr val="169E82"/>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产假包括休息日和节假日，且只能一次性连续休完；</a:t>
            </a:r>
          </a:p>
          <a:p>
            <a:pPr marL="28575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女员工怀孕</a:t>
            </a:r>
            <a:r>
              <a:rPr lang="en-US" altLang="zh-CN" b="1" dirty="0">
                <a:solidFill>
                  <a:srgbClr val="169E82"/>
                </a:solidFill>
                <a:latin typeface="微软雅黑" panose="020B0503020204020204" pitchFamily="34" charset="-122"/>
                <a:ea typeface="微软雅黑" panose="020B0503020204020204" pitchFamily="34" charset="-122"/>
              </a:rPr>
              <a:t>3</a:t>
            </a:r>
            <a:r>
              <a:rPr lang="zh-CN" altLang="zh-CN" b="1" dirty="0">
                <a:solidFill>
                  <a:srgbClr val="169E82"/>
                </a:solidFill>
                <a:latin typeface="微软雅黑" panose="020B0503020204020204" pitchFamily="34" charset="-122"/>
                <a:ea typeface="微软雅黑" panose="020B0503020204020204" pitchFamily="34" charset="-122"/>
              </a:rPr>
              <a:t>个月以后应到人事部备案，休产假必须在预产期前</a:t>
            </a:r>
            <a:r>
              <a:rPr lang="en-US" altLang="zh-CN" b="1" dirty="0">
                <a:solidFill>
                  <a:srgbClr val="169E82"/>
                </a:solidFill>
                <a:latin typeface="微软雅黑" panose="020B0503020204020204" pitchFamily="34" charset="-122"/>
                <a:ea typeface="微软雅黑" panose="020B0503020204020204" pitchFamily="34" charset="-122"/>
              </a:rPr>
              <a:t>1</a:t>
            </a:r>
            <a:r>
              <a:rPr lang="zh-CN" altLang="zh-CN" b="1" dirty="0">
                <a:solidFill>
                  <a:srgbClr val="169E82"/>
                </a:solidFill>
                <a:latin typeface="微软雅黑" panose="020B0503020204020204" pitchFamily="34" charset="-122"/>
                <a:ea typeface="微软雅黑" panose="020B0503020204020204" pitchFamily="34" charset="-122"/>
              </a:rPr>
              <a:t>个月到人事部填写《产假申请书》，交接工作后方可走钉钉产假流程；</a:t>
            </a:r>
          </a:p>
        </p:txBody>
      </p:sp>
    </p:spTree>
    <p:extLst>
      <p:ext uri="{BB962C8B-B14F-4D97-AF65-F5344CB8AC3E}">
        <p14:creationId xmlns:p14="http://schemas.microsoft.com/office/powerpoint/2010/main" val="393100102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69762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产假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081185" y="1392810"/>
            <a:ext cx="7906871" cy="2778774"/>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员工产假期间薪资发放标准：基本工资</a:t>
            </a:r>
            <a:r>
              <a:rPr lang="en-US" altLang="zh-CN" b="1" dirty="0">
                <a:latin typeface="微软雅黑" panose="020B0503020204020204" pitchFamily="34" charset="-122"/>
                <a:ea typeface="微软雅黑" panose="020B0503020204020204" pitchFamily="34" charset="-122"/>
              </a:rPr>
              <a:t>100%+</a:t>
            </a:r>
            <a:r>
              <a:rPr lang="zh-CN" altLang="zh-CN" b="1" dirty="0">
                <a:latin typeface="微软雅黑" panose="020B0503020204020204" pitchFamily="34" charset="-122"/>
                <a:ea typeface="微软雅黑" panose="020B0503020204020204" pitchFamily="34" charset="-122"/>
              </a:rPr>
              <a:t>绩效工资</a:t>
            </a:r>
            <a:r>
              <a:rPr lang="en-US" altLang="zh-CN" b="1" dirty="0">
                <a:latin typeface="微软雅黑" panose="020B0503020204020204" pitchFamily="34" charset="-122"/>
                <a:ea typeface="微软雅黑" panose="020B0503020204020204" pitchFamily="34" charset="-122"/>
              </a:rPr>
              <a:t>30%</a:t>
            </a:r>
            <a:r>
              <a:rPr lang="zh-CN" altLang="zh-CN" b="1" dirty="0">
                <a:latin typeface="微软雅黑" panose="020B0503020204020204" pitchFamily="34" charset="-122"/>
                <a:ea typeface="微软雅黑" panose="020B0503020204020204" pitchFamily="34" charset="-122"/>
              </a:rPr>
              <a:t>；</a:t>
            </a:r>
          </a:p>
          <a:p>
            <a:pPr marL="28575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员工产假期间薪资按以上比例发放，总额与社保机构发放的生育津贴总额不一致时，取其最高值作为员工产假期间的薪资总额；</a:t>
            </a:r>
          </a:p>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员工请产假须提供准生证或预产期证明、以及新生儿出生证明材料等照片作为附件。</a:t>
            </a:r>
          </a:p>
        </p:txBody>
      </p:sp>
    </p:spTree>
    <p:extLst>
      <p:ext uri="{BB962C8B-B14F-4D97-AF65-F5344CB8AC3E}">
        <p14:creationId xmlns:p14="http://schemas.microsoft.com/office/powerpoint/2010/main" val="5000684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95410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陪产假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081185" y="1456886"/>
            <a:ext cx="7906871" cy="2231316"/>
          </a:xfrm>
          <a:prstGeom prst="rect">
            <a:avLst/>
          </a:prstGeom>
          <a:noFill/>
        </p:spPr>
        <p:txBody>
          <a:bodyPr wrap="square" rtlCol="0">
            <a:spAutoFit/>
          </a:bodyPr>
          <a:lstStyle/>
          <a:p>
            <a:pPr marL="285750" lvl="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男员工陪产假为</a:t>
            </a:r>
            <a:r>
              <a:rPr lang="en-US" altLang="zh-CN" b="1" dirty="0">
                <a:latin typeface="微软雅黑" panose="020B0503020204020204" pitchFamily="34" charset="-122"/>
                <a:ea typeface="微软雅黑" panose="020B0503020204020204" pitchFamily="34" charset="-122"/>
              </a:rPr>
              <a:t>10</a:t>
            </a:r>
            <a:r>
              <a:rPr lang="zh-CN" altLang="zh-CN" b="1" dirty="0">
                <a:latin typeface="微软雅黑" panose="020B0503020204020204" pitchFamily="34" charset="-122"/>
                <a:ea typeface="微软雅黑" panose="020B0503020204020204" pitchFamily="34" charset="-122"/>
              </a:rPr>
              <a:t>天；</a:t>
            </a:r>
          </a:p>
          <a:p>
            <a:pPr marL="285750" lvl="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陪产假包括休息日和节假日，且只能一次性连续休完；</a:t>
            </a:r>
          </a:p>
          <a:p>
            <a:pPr marL="285750" lvl="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员工请陪产假须提供准生证或预产期证明、以及新生儿出生证明材料等照片作为附件。</a:t>
            </a:r>
          </a:p>
        </p:txBody>
      </p:sp>
    </p:spTree>
    <p:extLst>
      <p:ext uri="{BB962C8B-B14F-4D97-AF65-F5344CB8AC3E}">
        <p14:creationId xmlns:p14="http://schemas.microsoft.com/office/powerpoint/2010/main" val="1156822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95410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哺乳假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027397" y="1008208"/>
            <a:ext cx="7906871" cy="2785314"/>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哺乳假一年</a:t>
            </a:r>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从宝宝出生日起</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年内</a:t>
            </a:r>
            <a:r>
              <a:rPr lang="en-US" altLang="zh-CN" b="1" dirty="0">
                <a:latin typeface="微软雅黑" panose="020B0503020204020204" pitchFamily="34" charset="-122"/>
                <a:ea typeface="微软雅黑" panose="020B0503020204020204" pitchFamily="34" charset="-122"/>
              </a:rPr>
              <a:t> )</a:t>
            </a:r>
            <a:r>
              <a:rPr lang="zh-CN" altLang="zh-CN" b="1" dirty="0">
                <a:latin typeface="微软雅黑" panose="020B0503020204020204" pitchFamily="34" charset="-122"/>
                <a:ea typeface="微软雅黑" panose="020B0503020204020204" pitchFamily="34" charset="-122"/>
              </a:rPr>
              <a:t>，可享受每天</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小时的哺乳时间；</a:t>
            </a:r>
          </a:p>
          <a:p>
            <a:pPr marL="28575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多胞胎生育的，每多哺乳一个婴儿，每天哺乳时间增加</a:t>
            </a:r>
            <a:r>
              <a:rPr lang="en-US" altLang="zh-CN" b="1" dirty="0">
                <a:solidFill>
                  <a:srgbClr val="169E82"/>
                </a:solidFill>
                <a:latin typeface="微软雅黑" panose="020B0503020204020204" pitchFamily="34" charset="-122"/>
                <a:ea typeface="微软雅黑" panose="020B0503020204020204" pitchFamily="34" charset="-122"/>
              </a:rPr>
              <a:t>1</a:t>
            </a:r>
            <a:r>
              <a:rPr lang="zh-CN" altLang="zh-CN" b="1" dirty="0">
                <a:solidFill>
                  <a:srgbClr val="169E82"/>
                </a:solidFill>
                <a:latin typeface="微软雅黑" panose="020B0503020204020204" pitchFamily="34" charset="-122"/>
                <a:ea typeface="微软雅黑" panose="020B0503020204020204" pitchFamily="34" charset="-122"/>
              </a:rPr>
              <a:t>小时；</a:t>
            </a:r>
          </a:p>
          <a:p>
            <a:pPr marL="28575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提前</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小时下班或晚上班</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小时</a:t>
            </a:r>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哺乳假含人工喂养</a:t>
            </a:r>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，须在产假销假时确定哺乳假时间，且后期不可更改；</a:t>
            </a:r>
          </a:p>
          <a:p>
            <a:pPr marL="28575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哺乳假期间工资全额发放。</a:t>
            </a:r>
          </a:p>
        </p:txBody>
      </p:sp>
    </p:spTree>
    <p:extLst>
      <p:ext uri="{BB962C8B-B14F-4D97-AF65-F5344CB8AC3E}">
        <p14:creationId xmlns:p14="http://schemas.microsoft.com/office/powerpoint/2010/main" val="93093616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80">
                                          <p:stCondLst>
                                            <p:cond delay="0"/>
                                          </p:stCondLst>
                                        </p:cTn>
                                        <p:tgtEl>
                                          <p:spTgt spid="5">
                                            <p:txEl>
                                              <p:pRg st="0" end="0"/>
                                            </p:txEl>
                                          </p:spTgt>
                                        </p:tgtEl>
                                      </p:cBhvr>
                                    </p:animEffect>
                                    <p:anim calcmode="lin" valueType="num">
                                      <p:cBhvr>
                                        <p:cTn id="1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xEl>
                                              <p:pRg st="0" end="0"/>
                                            </p:txEl>
                                          </p:spTgt>
                                        </p:tgtEl>
                                      </p:cBhvr>
                                      <p:to x="100000" y="60000"/>
                                    </p:animScale>
                                    <p:animScale>
                                      <p:cBhvr>
                                        <p:cTn id="20" dur="166" decel="50000">
                                          <p:stCondLst>
                                            <p:cond delay="676"/>
                                          </p:stCondLst>
                                        </p:cTn>
                                        <p:tgtEl>
                                          <p:spTgt spid="5">
                                            <p:txEl>
                                              <p:pRg st="0" end="0"/>
                                            </p:txEl>
                                          </p:spTgt>
                                        </p:tgtEl>
                                      </p:cBhvr>
                                      <p:to x="100000" y="100000"/>
                                    </p:animScale>
                                    <p:animScale>
                                      <p:cBhvr>
                                        <p:cTn id="21" dur="26">
                                          <p:stCondLst>
                                            <p:cond delay="1312"/>
                                          </p:stCondLst>
                                        </p:cTn>
                                        <p:tgtEl>
                                          <p:spTgt spid="5">
                                            <p:txEl>
                                              <p:pRg st="0" end="0"/>
                                            </p:txEl>
                                          </p:spTgt>
                                        </p:tgtEl>
                                      </p:cBhvr>
                                      <p:to x="100000" y="80000"/>
                                    </p:animScale>
                                    <p:animScale>
                                      <p:cBhvr>
                                        <p:cTn id="22" dur="166" decel="50000">
                                          <p:stCondLst>
                                            <p:cond delay="1338"/>
                                          </p:stCondLst>
                                        </p:cTn>
                                        <p:tgtEl>
                                          <p:spTgt spid="5">
                                            <p:txEl>
                                              <p:pRg st="0" end="0"/>
                                            </p:txEl>
                                          </p:spTgt>
                                        </p:tgtEl>
                                      </p:cBhvr>
                                      <p:to x="100000" y="100000"/>
                                    </p:animScale>
                                    <p:animScale>
                                      <p:cBhvr>
                                        <p:cTn id="23" dur="26">
                                          <p:stCondLst>
                                            <p:cond delay="1642"/>
                                          </p:stCondLst>
                                        </p:cTn>
                                        <p:tgtEl>
                                          <p:spTgt spid="5">
                                            <p:txEl>
                                              <p:pRg st="0" end="0"/>
                                            </p:txEl>
                                          </p:spTgt>
                                        </p:tgtEl>
                                      </p:cBhvr>
                                      <p:to x="100000" y="90000"/>
                                    </p:animScale>
                                    <p:animScale>
                                      <p:cBhvr>
                                        <p:cTn id="24" dur="166" decel="50000">
                                          <p:stCondLst>
                                            <p:cond delay="1668"/>
                                          </p:stCondLst>
                                        </p:cTn>
                                        <p:tgtEl>
                                          <p:spTgt spid="5">
                                            <p:txEl>
                                              <p:pRg st="0" end="0"/>
                                            </p:txEl>
                                          </p:spTgt>
                                        </p:tgtEl>
                                      </p:cBhvr>
                                      <p:to x="100000" y="100000"/>
                                    </p:animScale>
                                    <p:animScale>
                                      <p:cBhvr>
                                        <p:cTn id="25" dur="26">
                                          <p:stCondLst>
                                            <p:cond delay="1808"/>
                                          </p:stCondLst>
                                        </p:cTn>
                                        <p:tgtEl>
                                          <p:spTgt spid="5">
                                            <p:txEl>
                                              <p:pRg st="0" end="0"/>
                                            </p:txEl>
                                          </p:spTgt>
                                        </p:tgtEl>
                                      </p:cBhvr>
                                      <p:to x="100000" y="95000"/>
                                    </p:animScale>
                                    <p:animScale>
                                      <p:cBhvr>
                                        <p:cTn id="26" dur="166" decel="50000">
                                          <p:stCondLst>
                                            <p:cond delay="1834"/>
                                          </p:stCondLst>
                                        </p:cTn>
                                        <p:tgtEl>
                                          <p:spTgt spid="5">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wipe(down)">
                                      <p:cBhvr>
                                        <p:cTn id="31" dur="580">
                                          <p:stCondLst>
                                            <p:cond delay="0"/>
                                          </p:stCondLst>
                                        </p:cTn>
                                        <p:tgtEl>
                                          <p:spTgt spid="5">
                                            <p:txEl>
                                              <p:pRg st="1" end="1"/>
                                            </p:txEl>
                                          </p:spTgt>
                                        </p:tgtEl>
                                      </p:cBhvr>
                                    </p:animEffect>
                                    <p:anim calcmode="lin" valueType="num">
                                      <p:cBhvr>
                                        <p:cTn id="32"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xEl>
                                              <p:pRg st="1" end="1"/>
                                            </p:txEl>
                                          </p:spTgt>
                                        </p:tgtEl>
                                      </p:cBhvr>
                                      <p:to x="100000" y="60000"/>
                                    </p:animScale>
                                    <p:animScale>
                                      <p:cBhvr>
                                        <p:cTn id="38" dur="166" decel="50000">
                                          <p:stCondLst>
                                            <p:cond delay="676"/>
                                          </p:stCondLst>
                                        </p:cTn>
                                        <p:tgtEl>
                                          <p:spTgt spid="5">
                                            <p:txEl>
                                              <p:pRg st="1" end="1"/>
                                            </p:txEl>
                                          </p:spTgt>
                                        </p:tgtEl>
                                      </p:cBhvr>
                                      <p:to x="100000" y="100000"/>
                                    </p:animScale>
                                    <p:animScale>
                                      <p:cBhvr>
                                        <p:cTn id="39" dur="26">
                                          <p:stCondLst>
                                            <p:cond delay="1312"/>
                                          </p:stCondLst>
                                        </p:cTn>
                                        <p:tgtEl>
                                          <p:spTgt spid="5">
                                            <p:txEl>
                                              <p:pRg st="1" end="1"/>
                                            </p:txEl>
                                          </p:spTgt>
                                        </p:tgtEl>
                                      </p:cBhvr>
                                      <p:to x="100000" y="80000"/>
                                    </p:animScale>
                                    <p:animScale>
                                      <p:cBhvr>
                                        <p:cTn id="40" dur="166" decel="50000">
                                          <p:stCondLst>
                                            <p:cond delay="1338"/>
                                          </p:stCondLst>
                                        </p:cTn>
                                        <p:tgtEl>
                                          <p:spTgt spid="5">
                                            <p:txEl>
                                              <p:pRg st="1" end="1"/>
                                            </p:txEl>
                                          </p:spTgt>
                                        </p:tgtEl>
                                      </p:cBhvr>
                                      <p:to x="100000" y="100000"/>
                                    </p:animScale>
                                    <p:animScale>
                                      <p:cBhvr>
                                        <p:cTn id="41" dur="26">
                                          <p:stCondLst>
                                            <p:cond delay="1642"/>
                                          </p:stCondLst>
                                        </p:cTn>
                                        <p:tgtEl>
                                          <p:spTgt spid="5">
                                            <p:txEl>
                                              <p:pRg st="1" end="1"/>
                                            </p:txEl>
                                          </p:spTgt>
                                        </p:tgtEl>
                                      </p:cBhvr>
                                      <p:to x="100000" y="90000"/>
                                    </p:animScale>
                                    <p:animScale>
                                      <p:cBhvr>
                                        <p:cTn id="42" dur="166" decel="50000">
                                          <p:stCondLst>
                                            <p:cond delay="1668"/>
                                          </p:stCondLst>
                                        </p:cTn>
                                        <p:tgtEl>
                                          <p:spTgt spid="5">
                                            <p:txEl>
                                              <p:pRg st="1" end="1"/>
                                            </p:txEl>
                                          </p:spTgt>
                                        </p:tgtEl>
                                      </p:cBhvr>
                                      <p:to x="100000" y="100000"/>
                                    </p:animScale>
                                    <p:animScale>
                                      <p:cBhvr>
                                        <p:cTn id="43" dur="26">
                                          <p:stCondLst>
                                            <p:cond delay="1808"/>
                                          </p:stCondLst>
                                        </p:cTn>
                                        <p:tgtEl>
                                          <p:spTgt spid="5">
                                            <p:txEl>
                                              <p:pRg st="1" end="1"/>
                                            </p:txEl>
                                          </p:spTgt>
                                        </p:tgtEl>
                                      </p:cBhvr>
                                      <p:to x="100000" y="95000"/>
                                    </p:animScale>
                                    <p:animScale>
                                      <p:cBhvr>
                                        <p:cTn id="44" dur="166" decel="50000">
                                          <p:stCondLst>
                                            <p:cond delay="1834"/>
                                          </p:stCondLst>
                                        </p:cTn>
                                        <p:tgtEl>
                                          <p:spTgt spid="5">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wipe(down)">
                                      <p:cBhvr>
                                        <p:cTn id="49" dur="580">
                                          <p:stCondLst>
                                            <p:cond delay="0"/>
                                          </p:stCondLst>
                                        </p:cTn>
                                        <p:tgtEl>
                                          <p:spTgt spid="5">
                                            <p:txEl>
                                              <p:pRg st="2" end="2"/>
                                            </p:txEl>
                                          </p:spTgt>
                                        </p:tgtEl>
                                      </p:cBhvr>
                                    </p:animEffect>
                                    <p:anim calcmode="lin" valueType="num">
                                      <p:cBhvr>
                                        <p:cTn id="5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xEl>
                                              <p:pRg st="2" end="2"/>
                                            </p:txEl>
                                          </p:spTgt>
                                        </p:tgtEl>
                                      </p:cBhvr>
                                      <p:to x="100000" y="60000"/>
                                    </p:animScale>
                                    <p:animScale>
                                      <p:cBhvr>
                                        <p:cTn id="56" dur="166" decel="50000">
                                          <p:stCondLst>
                                            <p:cond delay="676"/>
                                          </p:stCondLst>
                                        </p:cTn>
                                        <p:tgtEl>
                                          <p:spTgt spid="5">
                                            <p:txEl>
                                              <p:pRg st="2" end="2"/>
                                            </p:txEl>
                                          </p:spTgt>
                                        </p:tgtEl>
                                      </p:cBhvr>
                                      <p:to x="100000" y="100000"/>
                                    </p:animScale>
                                    <p:animScale>
                                      <p:cBhvr>
                                        <p:cTn id="57" dur="26">
                                          <p:stCondLst>
                                            <p:cond delay="1312"/>
                                          </p:stCondLst>
                                        </p:cTn>
                                        <p:tgtEl>
                                          <p:spTgt spid="5">
                                            <p:txEl>
                                              <p:pRg st="2" end="2"/>
                                            </p:txEl>
                                          </p:spTgt>
                                        </p:tgtEl>
                                      </p:cBhvr>
                                      <p:to x="100000" y="80000"/>
                                    </p:animScale>
                                    <p:animScale>
                                      <p:cBhvr>
                                        <p:cTn id="58" dur="166" decel="50000">
                                          <p:stCondLst>
                                            <p:cond delay="1338"/>
                                          </p:stCondLst>
                                        </p:cTn>
                                        <p:tgtEl>
                                          <p:spTgt spid="5">
                                            <p:txEl>
                                              <p:pRg st="2" end="2"/>
                                            </p:txEl>
                                          </p:spTgt>
                                        </p:tgtEl>
                                      </p:cBhvr>
                                      <p:to x="100000" y="100000"/>
                                    </p:animScale>
                                    <p:animScale>
                                      <p:cBhvr>
                                        <p:cTn id="59" dur="26">
                                          <p:stCondLst>
                                            <p:cond delay="1642"/>
                                          </p:stCondLst>
                                        </p:cTn>
                                        <p:tgtEl>
                                          <p:spTgt spid="5">
                                            <p:txEl>
                                              <p:pRg st="2" end="2"/>
                                            </p:txEl>
                                          </p:spTgt>
                                        </p:tgtEl>
                                      </p:cBhvr>
                                      <p:to x="100000" y="90000"/>
                                    </p:animScale>
                                    <p:animScale>
                                      <p:cBhvr>
                                        <p:cTn id="60" dur="166" decel="50000">
                                          <p:stCondLst>
                                            <p:cond delay="1668"/>
                                          </p:stCondLst>
                                        </p:cTn>
                                        <p:tgtEl>
                                          <p:spTgt spid="5">
                                            <p:txEl>
                                              <p:pRg st="2" end="2"/>
                                            </p:txEl>
                                          </p:spTgt>
                                        </p:tgtEl>
                                      </p:cBhvr>
                                      <p:to x="100000" y="100000"/>
                                    </p:animScale>
                                    <p:animScale>
                                      <p:cBhvr>
                                        <p:cTn id="61" dur="26">
                                          <p:stCondLst>
                                            <p:cond delay="1808"/>
                                          </p:stCondLst>
                                        </p:cTn>
                                        <p:tgtEl>
                                          <p:spTgt spid="5">
                                            <p:txEl>
                                              <p:pRg st="2" end="2"/>
                                            </p:txEl>
                                          </p:spTgt>
                                        </p:tgtEl>
                                      </p:cBhvr>
                                      <p:to x="100000" y="95000"/>
                                    </p:animScale>
                                    <p:animScale>
                                      <p:cBhvr>
                                        <p:cTn id="62" dur="166" decel="50000">
                                          <p:stCondLst>
                                            <p:cond delay="1834"/>
                                          </p:stCondLst>
                                        </p:cTn>
                                        <p:tgtEl>
                                          <p:spTgt spid="5">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wipe(down)">
                                      <p:cBhvr>
                                        <p:cTn id="67" dur="580">
                                          <p:stCondLst>
                                            <p:cond delay="0"/>
                                          </p:stCondLst>
                                        </p:cTn>
                                        <p:tgtEl>
                                          <p:spTgt spid="5">
                                            <p:txEl>
                                              <p:pRg st="3" end="3"/>
                                            </p:txEl>
                                          </p:spTgt>
                                        </p:tgtEl>
                                      </p:cBhvr>
                                    </p:animEffect>
                                    <p:anim calcmode="lin" valueType="num">
                                      <p:cBhvr>
                                        <p:cTn id="68"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5">
                                            <p:txEl>
                                              <p:pRg st="3" end="3"/>
                                            </p:txEl>
                                          </p:spTgt>
                                        </p:tgtEl>
                                      </p:cBhvr>
                                      <p:to x="100000" y="60000"/>
                                    </p:animScale>
                                    <p:animScale>
                                      <p:cBhvr>
                                        <p:cTn id="74" dur="166" decel="50000">
                                          <p:stCondLst>
                                            <p:cond delay="676"/>
                                          </p:stCondLst>
                                        </p:cTn>
                                        <p:tgtEl>
                                          <p:spTgt spid="5">
                                            <p:txEl>
                                              <p:pRg st="3" end="3"/>
                                            </p:txEl>
                                          </p:spTgt>
                                        </p:tgtEl>
                                      </p:cBhvr>
                                      <p:to x="100000" y="100000"/>
                                    </p:animScale>
                                    <p:animScale>
                                      <p:cBhvr>
                                        <p:cTn id="75" dur="26">
                                          <p:stCondLst>
                                            <p:cond delay="1312"/>
                                          </p:stCondLst>
                                        </p:cTn>
                                        <p:tgtEl>
                                          <p:spTgt spid="5">
                                            <p:txEl>
                                              <p:pRg st="3" end="3"/>
                                            </p:txEl>
                                          </p:spTgt>
                                        </p:tgtEl>
                                      </p:cBhvr>
                                      <p:to x="100000" y="80000"/>
                                    </p:animScale>
                                    <p:animScale>
                                      <p:cBhvr>
                                        <p:cTn id="76" dur="166" decel="50000">
                                          <p:stCondLst>
                                            <p:cond delay="1338"/>
                                          </p:stCondLst>
                                        </p:cTn>
                                        <p:tgtEl>
                                          <p:spTgt spid="5">
                                            <p:txEl>
                                              <p:pRg st="3" end="3"/>
                                            </p:txEl>
                                          </p:spTgt>
                                        </p:tgtEl>
                                      </p:cBhvr>
                                      <p:to x="100000" y="100000"/>
                                    </p:animScale>
                                    <p:animScale>
                                      <p:cBhvr>
                                        <p:cTn id="77" dur="26">
                                          <p:stCondLst>
                                            <p:cond delay="1642"/>
                                          </p:stCondLst>
                                        </p:cTn>
                                        <p:tgtEl>
                                          <p:spTgt spid="5">
                                            <p:txEl>
                                              <p:pRg st="3" end="3"/>
                                            </p:txEl>
                                          </p:spTgt>
                                        </p:tgtEl>
                                      </p:cBhvr>
                                      <p:to x="100000" y="90000"/>
                                    </p:animScale>
                                    <p:animScale>
                                      <p:cBhvr>
                                        <p:cTn id="78" dur="166" decel="50000">
                                          <p:stCondLst>
                                            <p:cond delay="1668"/>
                                          </p:stCondLst>
                                        </p:cTn>
                                        <p:tgtEl>
                                          <p:spTgt spid="5">
                                            <p:txEl>
                                              <p:pRg st="3" end="3"/>
                                            </p:txEl>
                                          </p:spTgt>
                                        </p:tgtEl>
                                      </p:cBhvr>
                                      <p:to x="100000" y="100000"/>
                                    </p:animScale>
                                    <p:animScale>
                                      <p:cBhvr>
                                        <p:cTn id="79" dur="26">
                                          <p:stCondLst>
                                            <p:cond delay="1808"/>
                                          </p:stCondLst>
                                        </p:cTn>
                                        <p:tgtEl>
                                          <p:spTgt spid="5">
                                            <p:txEl>
                                              <p:pRg st="3" end="3"/>
                                            </p:txEl>
                                          </p:spTgt>
                                        </p:tgtEl>
                                      </p:cBhvr>
                                      <p:to x="100000" y="95000"/>
                                    </p:animScale>
                                    <p:animScale>
                                      <p:cBhvr>
                                        <p:cTn id="80"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383558" y="608098"/>
            <a:ext cx="69762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丧假</a:t>
            </a:r>
          </a:p>
        </p:txBody>
      </p:sp>
      <p:sp>
        <p:nvSpPr>
          <p:cNvPr id="5" name="文本框 4">
            <a:extLst>
              <a:ext uri="{FF2B5EF4-FFF2-40B4-BE49-F238E27FC236}">
                <a16:creationId xmlns:a16="http://schemas.microsoft.com/office/drawing/2014/main" id="{DDF0EE35-6400-472D-A687-610141EE83E9}"/>
              </a:ext>
            </a:extLst>
          </p:cNvPr>
          <p:cNvSpPr txBox="1"/>
          <p:nvPr/>
        </p:nvSpPr>
        <p:spPr>
          <a:xfrm>
            <a:off x="1027397" y="1008208"/>
            <a:ext cx="7906871" cy="2785314"/>
          </a:xfrm>
          <a:prstGeom prst="rect">
            <a:avLst/>
          </a:prstGeom>
          <a:noFill/>
        </p:spPr>
        <p:txBody>
          <a:bodyPr wrap="square" rtlCol="0">
            <a:spAutoFit/>
          </a:bodyPr>
          <a:lstStyle/>
          <a:p>
            <a:pPr marL="285750" lvl="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公司员工丧假为</a:t>
            </a:r>
            <a:r>
              <a:rPr lang="en-US" altLang="zh-CN" b="1" dirty="0">
                <a:latin typeface="微软雅黑" panose="020B0503020204020204" pitchFamily="34" charset="-122"/>
                <a:ea typeface="微软雅黑" panose="020B0503020204020204" pitchFamily="34" charset="-122"/>
              </a:rPr>
              <a:t>3</a:t>
            </a:r>
            <a:r>
              <a:rPr lang="zh-CN" altLang="zh-CN" b="1" dirty="0">
                <a:latin typeface="微软雅黑" panose="020B0503020204020204" pitchFamily="34" charset="-122"/>
                <a:ea typeface="微软雅黑" panose="020B0503020204020204" pitchFamily="34" charset="-122"/>
              </a:rPr>
              <a:t>个工作日；</a:t>
            </a:r>
          </a:p>
          <a:p>
            <a:pPr marL="285750" lvl="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丧假须一次性连续休完；</a:t>
            </a:r>
          </a:p>
          <a:p>
            <a:pPr marL="285750" lvl="0" indent="-285750">
              <a:lnSpc>
                <a:spcPct val="20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员工请丧假的对象限于本人祖父母、外祖父母、父母、配偶的父母、配偶的祖父母、配偶的外祖父母、配偶及子女；</a:t>
            </a:r>
          </a:p>
          <a:p>
            <a:pPr marL="285750" lvl="0" indent="-285750">
              <a:lnSpc>
                <a:spcPct val="200000"/>
              </a:lnSpc>
              <a:buFont typeface="Wingdings" panose="05000000000000000000" pitchFamily="2" charset="2"/>
              <a:buChar char="ü"/>
            </a:pPr>
            <a:r>
              <a:rPr lang="zh-CN" altLang="zh-CN" b="1" dirty="0">
                <a:solidFill>
                  <a:srgbClr val="169E82"/>
                </a:solidFill>
                <a:latin typeface="微软雅黑" panose="020B0503020204020204" pitchFamily="34" charset="-122"/>
                <a:ea typeface="微软雅黑" panose="020B0503020204020204" pitchFamily="34" charset="-122"/>
              </a:rPr>
              <a:t>丧假期间工资全额发放。</a:t>
            </a:r>
          </a:p>
        </p:txBody>
      </p:sp>
    </p:spTree>
    <p:extLst>
      <p:ext uri="{BB962C8B-B14F-4D97-AF65-F5344CB8AC3E}">
        <p14:creationId xmlns:p14="http://schemas.microsoft.com/office/powerpoint/2010/main" val="337324499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598046" y="619387"/>
            <a:ext cx="2492990"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调休及延长工时福利</a:t>
            </a:r>
          </a:p>
        </p:txBody>
      </p:sp>
      <p:graphicFrame>
        <p:nvGraphicFramePr>
          <p:cNvPr id="2" name="表格 1">
            <a:extLst>
              <a:ext uri="{FF2B5EF4-FFF2-40B4-BE49-F238E27FC236}">
                <a16:creationId xmlns:a16="http://schemas.microsoft.com/office/drawing/2014/main" id="{A04D731A-F8CA-4100-AA71-D13B6E61581A}"/>
              </a:ext>
            </a:extLst>
          </p:cNvPr>
          <p:cNvGraphicFramePr>
            <a:graphicFrameLocks noGrp="1"/>
          </p:cNvGraphicFramePr>
          <p:nvPr>
            <p:extLst>
              <p:ext uri="{D42A27DB-BD31-4B8C-83A1-F6EECF244321}">
                <p14:modId xmlns:p14="http://schemas.microsoft.com/office/powerpoint/2010/main" val="1285524654"/>
              </p:ext>
            </p:extLst>
          </p:nvPr>
        </p:nvGraphicFramePr>
        <p:xfrm>
          <a:off x="598046" y="1198354"/>
          <a:ext cx="8254833" cy="1883201"/>
        </p:xfrm>
        <a:graphic>
          <a:graphicData uri="http://schemas.openxmlformats.org/drawingml/2006/table">
            <a:tbl>
              <a:tblPr firstRow="1" bandRow="1">
                <a:tableStyleId>{5C22544A-7EE6-4342-B048-85BDC9FD1C3A}</a:tableStyleId>
              </a:tblPr>
              <a:tblGrid>
                <a:gridCol w="2295096">
                  <a:extLst>
                    <a:ext uri="{9D8B030D-6E8A-4147-A177-3AD203B41FA5}">
                      <a16:colId xmlns:a16="http://schemas.microsoft.com/office/drawing/2014/main" val="2258713621"/>
                    </a:ext>
                  </a:extLst>
                </a:gridCol>
                <a:gridCol w="1986579">
                  <a:extLst>
                    <a:ext uri="{9D8B030D-6E8A-4147-A177-3AD203B41FA5}">
                      <a16:colId xmlns:a16="http://schemas.microsoft.com/office/drawing/2014/main" val="3415145689"/>
                    </a:ext>
                  </a:extLst>
                </a:gridCol>
                <a:gridCol w="1986579">
                  <a:extLst>
                    <a:ext uri="{9D8B030D-6E8A-4147-A177-3AD203B41FA5}">
                      <a16:colId xmlns:a16="http://schemas.microsoft.com/office/drawing/2014/main" val="3369548304"/>
                    </a:ext>
                  </a:extLst>
                </a:gridCol>
                <a:gridCol w="1986579">
                  <a:extLst>
                    <a:ext uri="{9D8B030D-6E8A-4147-A177-3AD203B41FA5}">
                      <a16:colId xmlns:a16="http://schemas.microsoft.com/office/drawing/2014/main" val="224533594"/>
                    </a:ext>
                  </a:extLst>
                </a:gridCol>
              </a:tblGrid>
              <a:tr h="564914">
                <a:tc>
                  <a:txBody>
                    <a:bodyPr/>
                    <a:lstStyle/>
                    <a:p>
                      <a:r>
                        <a:rPr lang="zh-CN" altLang="en-US" sz="1800" dirty="0">
                          <a:solidFill>
                            <a:srgbClr val="169E82"/>
                          </a:solidFill>
                        </a:rPr>
                        <a:t>连续延长工时时长</a:t>
                      </a:r>
                    </a:p>
                  </a:txBody>
                  <a:tcPr>
                    <a:lnB w="38100" cap="flat" cmpd="sng" algn="ctr">
                      <a:solidFill>
                        <a:srgbClr val="169E82"/>
                      </a:solidFill>
                      <a:prstDash val="solid"/>
                      <a:round/>
                      <a:headEnd type="none" w="med" len="med"/>
                      <a:tailEnd type="none" w="med" len="med"/>
                    </a:lnB>
                    <a:noFill/>
                  </a:tcPr>
                </a:tc>
                <a:tc>
                  <a:txBody>
                    <a:bodyPr/>
                    <a:lstStyle/>
                    <a:p>
                      <a:r>
                        <a:rPr lang="zh-CN" altLang="en-US" sz="1800" dirty="0">
                          <a:solidFill>
                            <a:srgbClr val="169E82"/>
                          </a:solidFill>
                        </a:rPr>
                        <a:t>免费食堂晚餐</a:t>
                      </a:r>
                    </a:p>
                  </a:txBody>
                  <a:tcPr>
                    <a:lnB w="38100" cap="flat" cmpd="sng" algn="ctr">
                      <a:solidFill>
                        <a:srgbClr val="169E82"/>
                      </a:solidFill>
                      <a:prstDash val="solid"/>
                      <a:round/>
                      <a:headEnd type="none" w="med" len="med"/>
                      <a:tailEnd type="none" w="med" len="med"/>
                    </a:lnB>
                    <a:noFill/>
                  </a:tcPr>
                </a:tc>
                <a:tc>
                  <a:txBody>
                    <a:bodyPr/>
                    <a:lstStyle/>
                    <a:p>
                      <a:r>
                        <a:rPr lang="zh-CN" altLang="en-US" sz="1800" dirty="0">
                          <a:solidFill>
                            <a:srgbClr val="169E82"/>
                          </a:solidFill>
                        </a:rPr>
                        <a:t>企业滴滴打车</a:t>
                      </a:r>
                    </a:p>
                  </a:txBody>
                  <a:tcPr>
                    <a:lnB w="38100" cap="flat" cmpd="sng" algn="ctr">
                      <a:solidFill>
                        <a:srgbClr val="169E82"/>
                      </a:solidFill>
                      <a:prstDash val="solid"/>
                      <a:round/>
                      <a:headEnd type="none" w="med" len="med"/>
                      <a:tailEnd type="none" w="med" len="med"/>
                    </a:lnB>
                    <a:noFill/>
                  </a:tcPr>
                </a:tc>
                <a:tc>
                  <a:txBody>
                    <a:bodyPr/>
                    <a:lstStyle/>
                    <a:p>
                      <a:r>
                        <a:rPr lang="zh-CN" altLang="en-US" sz="1800" dirty="0">
                          <a:solidFill>
                            <a:srgbClr val="169E82"/>
                          </a:solidFill>
                        </a:rPr>
                        <a:t>调休</a:t>
                      </a:r>
                      <a:endParaRPr lang="en-US" altLang="zh-CN" sz="1800" dirty="0">
                        <a:solidFill>
                          <a:srgbClr val="169E82"/>
                        </a:solidFill>
                      </a:endParaRPr>
                    </a:p>
                    <a:p>
                      <a:r>
                        <a:rPr lang="zh-CN" altLang="en-US" sz="1800" dirty="0">
                          <a:solidFill>
                            <a:srgbClr val="169E82"/>
                          </a:solidFill>
                        </a:rPr>
                        <a:t>（有效期</a:t>
                      </a:r>
                      <a:r>
                        <a:rPr lang="en-US" altLang="zh-CN" sz="1800" dirty="0">
                          <a:solidFill>
                            <a:srgbClr val="169E82"/>
                          </a:solidFill>
                        </a:rPr>
                        <a:t>360</a:t>
                      </a:r>
                      <a:r>
                        <a:rPr lang="zh-CN" altLang="en-US" sz="1800" dirty="0">
                          <a:solidFill>
                            <a:srgbClr val="169E82"/>
                          </a:solidFill>
                        </a:rPr>
                        <a:t>天）</a:t>
                      </a:r>
                    </a:p>
                  </a:txBody>
                  <a:tcPr>
                    <a:lnB w="3810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2094273111"/>
                  </a:ext>
                </a:extLst>
              </a:tr>
              <a:tr h="338906">
                <a:tc>
                  <a:txBody>
                    <a:bodyPr/>
                    <a:lstStyle/>
                    <a:p>
                      <a:r>
                        <a:rPr lang="en-US" altLang="zh-CN" sz="1800" dirty="0">
                          <a:solidFill>
                            <a:schemeClr val="tx1"/>
                          </a:solidFill>
                        </a:rPr>
                        <a:t>4</a:t>
                      </a:r>
                      <a:r>
                        <a:rPr lang="zh-CN" altLang="en-US" sz="1800" dirty="0">
                          <a:solidFill>
                            <a:schemeClr val="tx1"/>
                          </a:solidFill>
                        </a:rPr>
                        <a:t>小时</a:t>
                      </a:r>
                    </a:p>
                  </a:txBody>
                  <a:tcPr>
                    <a:lnT w="38100"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tc>
                  <a:txBody>
                    <a:bodyPr/>
                    <a:lstStyle/>
                    <a:p>
                      <a:r>
                        <a:rPr lang="zh-CN" altLang="en-US" sz="1800" dirty="0">
                          <a:solidFill>
                            <a:schemeClr val="tx1"/>
                          </a:solidFill>
                        </a:rPr>
                        <a:t>√</a:t>
                      </a:r>
                    </a:p>
                  </a:txBody>
                  <a:tcPr>
                    <a:lnT w="38100"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Calibri"/>
                          <a:ea typeface="等线" panose="02010600030101010101" pitchFamily="2" charset="-122"/>
                          <a:cs typeface="+mn-cs"/>
                        </a:rPr>
                        <a:t>√</a:t>
                      </a:r>
                    </a:p>
                  </a:txBody>
                  <a:tcPr>
                    <a:lnT w="38100"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Calibri"/>
                          <a:ea typeface="等线" panose="02010600030101010101" pitchFamily="2" charset="-122"/>
                          <a:cs typeface="+mn-cs"/>
                        </a:rPr>
                        <a:t>√</a:t>
                      </a:r>
                    </a:p>
                  </a:txBody>
                  <a:tcPr>
                    <a:lnT w="38100"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2071131873"/>
                  </a:ext>
                </a:extLst>
              </a:tr>
              <a:tr h="338906">
                <a:tc>
                  <a:txBody>
                    <a:bodyPr/>
                    <a:lstStyle/>
                    <a:p>
                      <a:r>
                        <a:rPr lang="en-US" altLang="zh-CN" sz="1800" dirty="0">
                          <a:solidFill>
                            <a:schemeClr val="tx1"/>
                          </a:solidFill>
                        </a:rPr>
                        <a:t>3</a:t>
                      </a:r>
                      <a:r>
                        <a:rPr lang="zh-CN" altLang="en-US" sz="1800" dirty="0">
                          <a:solidFill>
                            <a:schemeClr val="tx1"/>
                          </a:solidFill>
                        </a:rPr>
                        <a:t>小时</a:t>
                      </a:r>
                    </a:p>
                  </a:txBody>
                  <a:tcPr>
                    <a:lnT w="3175"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Calibri"/>
                          <a:ea typeface="等线" panose="02010600030101010101" pitchFamily="2" charset="-122"/>
                          <a:cs typeface="+mn-cs"/>
                        </a:rPr>
                        <a:t>√</a:t>
                      </a:r>
                    </a:p>
                  </a:txBody>
                  <a:tcPr>
                    <a:lnT w="3175"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Calibri"/>
                          <a:ea typeface="等线" panose="02010600030101010101" pitchFamily="2" charset="-122"/>
                          <a:cs typeface="+mn-cs"/>
                        </a:rPr>
                        <a:t>√</a:t>
                      </a:r>
                    </a:p>
                  </a:txBody>
                  <a:tcPr>
                    <a:lnT w="3175"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tc>
                  <a:txBody>
                    <a:bodyPr/>
                    <a:lstStyle/>
                    <a:p>
                      <a:r>
                        <a:rPr lang="en-US" altLang="zh-CN" sz="1800" dirty="0">
                          <a:solidFill>
                            <a:schemeClr val="tx1"/>
                          </a:solidFill>
                        </a:rPr>
                        <a:t>—</a:t>
                      </a:r>
                      <a:endParaRPr lang="zh-CN" altLang="en-US" sz="1800" dirty="0">
                        <a:solidFill>
                          <a:schemeClr val="tx1"/>
                        </a:solidFill>
                      </a:endParaRPr>
                    </a:p>
                  </a:txBody>
                  <a:tcPr>
                    <a:lnT w="3175"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2787999141"/>
                  </a:ext>
                </a:extLst>
              </a:tr>
              <a:tr h="511601">
                <a:tc>
                  <a:txBody>
                    <a:bodyPr/>
                    <a:lstStyle/>
                    <a:p>
                      <a:r>
                        <a:rPr lang="en-US" altLang="zh-CN" sz="1800" dirty="0">
                          <a:solidFill>
                            <a:schemeClr val="tx1"/>
                          </a:solidFill>
                        </a:rPr>
                        <a:t>2</a:t>
                      </a:r>
                      <a:r>
                        <a:rPr lang="zh-CN" altLang="en-US" sz="1800" dirty="0">
                          <a:solidFill>
                            <a:schemeClr val="tx1"/>
                          </a:solidFill>
                        </a:rPr>
                        <a:t>小时</a:t>
                      </a:r>
                    </a:p>
                  </a:txBody>
                  <a:tcPr>
                    <a:lnT w="3175"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800" dirty="0">
                          <a:solidFill>
                            <a:schemeClr val="tx1"/>
                          </a:solidFill>
                        </a:rPr>
                        <a:t>√</a:t>
                      </a:r>
                    </a:p>
                  </a:txBody>
                  <a:tcPr>
                    <a:lnT w="3175"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800" dirty="0">
                          <a:solidFill>
                            <a:schemeClr val="tx1"/>
                          </a:solidFill>
                        </a:rPr>
                        <a:t>—</a:t>
                      </a:r>
                      <a:endParaRPr lang="zh-CN" altLang="en-US" sz="1800" dirty="0">
                        <a:solidFill>
                          <a:schemeClr val="tx1"/>
                        </a:solidFill>
                      </a:endParaRPr>
                    </a:p>
                  </a:txBody>
                  <a:tcPr>
                    <a:lnT w="3175"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800" dirty="0">
                          <a:solidFill>
                            <a:schemeClr val="tx1"/>
                          </a:solidFill>
                        </a:rPr>
                        <a:t>—</a:t>
                      </a:r>
                      <a:endParaRPr lang="zh-CN" altLang="en-US" sz="1800" dirty="0">
                        <a:solidFill>
                          <a:schemeClr val="tx1"/>
                        </a:solidFill>
                      </a:endParaRPr>
                    </a:p>
                  </a:txBody>
                  <a:tcPr>
                    <a:lnT w="3175" cap="flat" cmpd="sng" algn="ctr">
                      <a:solidFill>
                        <a:srgbClr val="169E82"/>
                      </a:solidFill>
                      <a:prstDash val="solid"/>
                      <a:round/>
                      <a:headEnd type="none" w="med" len="med"/>
                      <a:tailEnd type="none" w="med" len="med"/>
                    </a:lnT>
                    <a:lnB w="3175"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2553981600"/>
                  </a:ext>
                </a:extLst>
              </a:tr>
            </a:tbl>
          </a:graphicData>
        </a:graphic>
      </p:graphicFrame>
      <p:sp>
        <p:nvSpPr>
          <p:cNvPr id="4" name="文本框 3">
            <a:extLst>
              <a:ext uri="{FF2B5EF4-FFF2-40B4-BE49-F238E27FC236}">
                <a16:creationId xmlns:a16="http://schemas.microsoft.com/office/drawing/2014/main" id="{8E8BEC3E-714B-427F-93F0-254A0A0F0630}"/>
              </a:ext>
            </a:extLst>
          </p:cNvPr>
          <p:cNvSpPr txBox="1"/>
          <p:nvPr/>
        </p:nvSpPr>
        <p:spPr>
          <a:xfrm>
            <a:off x="598046" y="3081555"/>
            <a:ext cx="8254833" cy="2092881"/>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须完结相关审批</a:t>
            </a:r>
            <a:endParaRPr lang="en-US" altLang="zh-CN" sz="1600" b="1" dirty="0">
              <a:latin typeface="微软雅黑" panose="020B0503020204020204" pitchFamily="34" charset="-122"/>
              <a:ea typeface="微软雅黑" panose="020B0503020204020204" pitchFamily="34" charset="-122"/>
            </a:endParaRPr>
          </a:p>
          <a:p>
            <a:r>
              <a:rPr lang="en-US" altLang="zh-CN" sz="1600" b="1" dirty="0">
                <a:solidFill>
                  <a:srgbClr val="169E82"/>
                </a:solidFill>
                <a:latin typeface="微软雅黑" panose="020B0503020204020204" pitchFamily="34" charset="-122"/>
                <a:ea typeface="微软雅黑" panose="020B0503020204020204" pitchFamily="34" charset="-122"/>
              </a:rPr>
              <a:t>※</a:t>
            </a:r>
            <a:r>
              <a:rPr lang="zh-CN" altLang="en-US" sz="1600" b="1" dirty="0">
                <a:solidFill>
                  <a:srgbClr val="169E82"/>
                </a:solidFill>
                <a:latin typeface="微软雅黑" panose="020B0503020204020204" pitchFamily="34" charset="-122"/>
                <a:ea typeface="微软雅黑" panose="020B0503020204020204" pitchFamily="34" charset="-122"/>
              </a:rPr>
              <a:t>审批内容与实际打卡时间保持一致</a:t>
            </a:r>
            <a:endParaRPr lang="en-US" altLang="zh-CN" sz="1600" b="1" dirty="0">
              <a:solidFill>
                <a:srgbClr val="169E82"/>
              </a:solidFill>
              <a:latin typeface="微软雅黑" panose="020B0503020204020204" pitchFamily="34" charset="-122"/>
              <a:ea typeface="微软雅黑" panose="020B0503020204020204" pitchFamily="34" charset="-122"/>
            </a:endParaRPr>
          </a:p>
          <a:p>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每满</a:t>
            </a:r>
            <a:r>
              <a:rPr lang="en-US" altLang="zh-CN" sz="1600" b="1" dirty="0">
                <a:latin typeface="微软雅黑" panose="020B0503020204020204" pitchFamily="34" charset="-122"/>
                <a:ea typeface="微软雅黑" panose="020B0503020204020204" pitchFamily="34" charset="-122"/>
              </a:rPr>
              <a:t>4</a:t>
            </a:r>
            <a:r>
              <a:rPr lang="zh-CN" altLang="en-US" sz="1600" b="1" dirty="0">
                <a:latin typeface="微软雅黑" panose="020B0503020204020204" pitchFamily="34" charset="-122"/>
                <a:ea typeface="微软雅黑" panose="020B0503020204020204" pitchFamily="34" charset="-122"/>
              </a:rPr>
              <a:t>小时，钉钉后台会自动生成调休时长的累计</a:t>
            </a:r>
            <a:endParaRPr lang="en-US" altLang="zh-CN" sz="1600" b="1" dirty="0">
              <a:latin typeface="微软雅黑" panose="020B0503020204020204" pitchFamily="34" charset="-122"/>
              <a:ea typeface="微软雅黑" panose="020B0503020204020204" pitchFamily="34" charset="-122"/>
            </a:endParaRPr>
          </a:p>
          <a:p>
            <a:r>
              <a:rPr lang="en-US" altLang="zh-CN" sz="1600" b="1" dirty="0">
                <a:solidFill>
                  <a:srgbClr val="169E82"/>
                </a:solidFill>
                <a:latin typeface="微软雅黑" panose="020B0503020204020204" pitchFamily="34" charset="-122"/>
                <a:ea typeface="微软雅黑" panose="020B0503020204020204" pitchFamily="34" charset="-122"/>
              </a:rPr>
              <a:t>※</a:t>
            </a:r>
            <a:r>
              <a:rPr lang="zh-CN" altLang="en-US" sz="1600" b="1" dirty="0">
                <a:solidFill>
                  <a:srgbClr val="169E82"/>
                </a:solidFill>
                <a:latin typeface="微软雅黑" panose="020B0503020204020204" pitchFamily="34" charset="-122"/>
                <a:ea typeface="微软雅黑" panose="020B0503020204020204" pitchFamily="34" charset="-122"/>
              </a:rPr>
              <a:t>工作日时长从下午</a:t>
            </a:r>
            <a:r>
              <a:rPr lang="en-US" altLang="zh-CN" sz="1600" b="1" dirty="0">
                <a:solidFill>
                  <a:srgbClr val="169E82"/>
                </a:solidFill>
                <a:latin typeface="微软雅黑" panose="020B0503020204020204" pitchFamily="34" charset="-122"/>
                <a:ea typeface="微软雅黑" panose="020B0503020204020204" pitchFamily="34" charset="-122"/>
              </a:rPr>
              <a:t>18:00</a:t>
            </a:r>
            <a:r>
              <a:rPr lang="zh-CN" altLang="en-US" sz="1600" b="1" dirty="0">
                <a:solidFill>
                  <a:srgbClr val="169E82"/>
                </a:solidFill>
                <a:latin typeface="微软雅黑" panose="020B0503020204020204" pitchFamily="34" charset="-122"/>
                <a:ea typeface="微软雅黑" panose="020B0503020204020204" pitchFamily="34" charset="-122"/>
              </a:rPr>
              <a:t>起计算</a:t>
            </a:r>
            <a:endParaRPr lang="en-US" altLang="zh-CN" sz="1600" b="1" dirty="0">
              <a:solidFill>
                <a:srgbClr val="169E82"/>
              </a:solidFill>
              <a:latin typeface="微软雅黑" panose="020B0503020204020204" pitchFamily="34" charset="-122"/>
              <a:ea typeface="微软雅黑" panose="020B0503020204020204" pitchFamily="34" charset="-122"/>
            </a:endParaRPr>
          </a:p>
          <a:p>
            <a:r>
              <a:rPr lang="en-US" altLang="zh-CN" sz="1600" b="1" dirty="0">
                <a:latin typeface="微软雅黑" panose="020B0503020204020204" pitchFamily="34" charset="-122"/>
                <a:ea typeface="微软雅黑" panose="020B0503020204020204" pitchFamily="34" charset="-122"/>
              </a:rPr>
              <a:t>※</a:t>
            </a:r>
            <a:r>
              <a:rPr lang="zh-CN" altLang="zh-CN" sz="1600" b="1" dirty="0">
                <a:latin typeface="微软雅黑" panose="020B0503020204020204" pitchFamily="34" charset="-122"/>
                <a:ea typeface="微软雅黑" panose="020B0503020204020204" pitchFamily="34" charset="-122"/>
              </a:rPr>
              <a:t>审批原则上须在产生实际延长工时之前审批完结，若有临时情况无法提前计划，最晚可在产生实际延长工时之后</a:t>
            </a:r>
            <a:r>
              <a:rPr lang="en-US" altLang="zh-CN" sz="1600" b="1" dirty="0">
                <a:latin typeface="微软雅黑" panose="020B0503020204020204" pitchFamily="34" charset="-122"/>
                <a:ea typeface="微软雅黑" panose="020B0503020204020204" pitchFamily="34" charset="-122"/>
              </a:rPr>
              <a:t>3</a:t>
            </a:r>
            <a:r>
              <a:rPr lang="zh-CN" altLang="zh-CN" sz="1600" b="1" dirty="0">
                <a:latin typeface="微软雅黑" panose="020B0503020204020204" pitchFamily="34" charset="-122"/>
                <a:ea typeface="微软雅黑" panose="020B0503020204020204" pitchFamily="34" charset="-122"/>
              </a:rPr>
              <a:t>天完结审批，超过时间的审批无效。</a:t>
            </a:r>
            <a:endParaRPr lang="en-US" altLang="zh-CN" sz="1600" b="1" dirty="0">
              <a:latin typeface="微软雅黑" panose="020B0503020204020204" pitchFamily="34" charset="-122"/>
              <a:ea typeface="微软雅黑" panose="020B0503020204020204" pitchFamily="34" charset="-122"/>
            </a:endParaRPr>
          </a:p>
          <a:p>
            <a:r>
              <a:rPr lang="en-US" altLang="zh-CN" sz="1600" b="1" dirty="0">
                <a:solidFill>
                  <a:srgbClr val="169E82"/>
                </a:solidFill>
                <a:latin typeface="微软雅黑" panose="020B0503020204020204" pitchFamily="34" charset="-122"/>
                <a:ea typeface="微软雅黑" panose="020B0503020204020204" pitchFamily="34" charset="-122"/>
              </a:rPr>
              <a:t>※</a:t>
            </a:r>
            <a:r>
              <a:rPr lang="zh-CN" altLang="zh-CN" sz="1600" b="1" dirty="0">
                <a:solidFill>
                  <a:srgbClr val="169E82"/>
                </a:solidFill>
                <a:latin typeface="微软雅黑" panose="020B0503020204020204" pitchFamily="34" charset="-122"/>
                <a:ea typeface="微软雅黑" panose="020B0503020204020204" pitchFamily="34" charset="-122"/>
              </a:rPr>
              <a:t>调休期间工资全额发放，扣除对应工作餐次数；</a:t>
            </a:r>
          </a:p>
          <a:p>
            <a:endParaRPr lang="zh-CN" alt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0691932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5"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1000"/>
                                        <p:tgtEl>
                                          <p:spTgt spid="4">
                                            <p:txEl>
                                              <p:pRg st="4" end="4"/>
                                            </p:txEl>
                                          </p:spTgt>
                                        </p:tgtEl>
                                      </p:cBhvr>
                                    </p:animEffect>
                                    <p:anim calcmode="lin" valueType="num">
                                      <p:cBhvr>
                                        <p:cTn id="4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fade">
                                      <p:cBhvr>
                                        <p:cTn id="53" dur="1000"/>
                                        <p:tgtEl>
                                          <p:spTgt spid="4">
                                            <p:txEl>
                                              <p:pRg st="5" end="5"/>
                                            </p:txEl>
                                          </p:spTgt>
                                        </p:tgtEl>
                                      </p:cBhvr>
                                    </p:animEffect>
                                    <p:anim calcmode="lin" valueType="num">
                                      <p:cBhvr>
                                        <p:cTn id="5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3403D1-A545-4375-B19C-4F5812C48572}"/>
              </a:ext>
            </a:extLst>
          </p:cNvPr>
          <p:cNvSpPr txBox="1"/>
          <p:nvPr/>
        </p:nvSpPr>
        <p:spPr>
          <a:xfrm>
            <a:off x="598046" y="619387"/>
            <a:ext cx="1980029"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国家法定节假日</a:t>
            </a:r>
          </a:p>
        </p:txBody>
      </p:sp>
      <p:sp>
        <p:nvSpPr>
          <p:cNvPr id="5" name="矩形 4">
            <a:extLst>
              <a:ext uri="{FF2B5EF4-FFF2-40B4-BE49-F238E27FC236}">
                <a16:creationId xmlns:a16="http://schemas.microsoft.com/office/drawing/2014/main" id="{20902D19-FA2F-4B13-87BB-46BD6195DCFD}"/>
              </a:ext>
            </a:extLst>
          </p:cNvPr>
          <p:cNvSpPr/>
          <p:nvPr/>
        </p:nvSpPr>
        <p:spPr>
          <a:xfrm>
            <a:off x="691442" y="1315581"/>
            <a:ext cx="8192913" cy="2513925"/>
          </a:xfrm>
          <a:prstGeom prst="rect">
            <a:avLst/>
          </a:prstGeom>
        </p:spPr>
        <p:txBody>
          <a:bodyPr wrap="square">
            <a:spAutoFit/>
          </a:bodyPr>
          <a:lstStyle/>
          <a:p>
            <a:pPr marL="28575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国家法定节假日期间员工正常休假，薪酬全额发放；</a:t>
            </a:r>
          </a:p>
          <a:p>
            <a:pPr marL="285750" indent="-285750">
              <a:lnSpc>
                <a:spcPct val="200000"/>
              </a:lnSpc>
              <a:buFont typeface="Wingdings" panose="05000000000000000000" pitchFamily="2" charset="2"/>
              <a:buChar char="ü"/>
            </a:pPr>
            <a:r>
              <a:rPr lang="zh-CN" altLang="zh-CN" sz="1600" b="1" dirty="0">
                <a:solidFill>
                  <a:srgbClr val="169E82"/>
                </a:solidFill>
                <a:latin typeface="微软雅黑" panose="020B0503020204020204" pitchFamily="34" charset="-122"/>
                <a:ea typeface="微软雅黑" panose="020B0503020204020204" pitchFamily="34" charset="-122"/>
              </a:rPr>
              <a:t>节假日时间以国家法定节假日规定的时间为准，如需调整休假时间，公司作统一安排；</a:t>
            </a:r>
          </a:p>
          <a:p>
            <a:pPr marL="28575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公司根据工作需要在法定节假日安排员工非在岗值班的，值班人员应保证手机</a:t>
            </a:r>
            <a:r>
              <a:rPr lang="en-US" altLang="zh-CN" sz="1600" b="1" dirty="0">
                <a:latin typeface="微软雅黑" panose="020B0503020204020204" pitchFamily="34" charset="-122"/>
                <a:ea typeface="微软雅黑" panose="020B0503020204020204" pitchFamily="34" charset="-122"/>
              </a:rPr>
              <a:t>24</a:t>
            </a:r>
            <a:r>
              <a:rPr lang="zh-CN" altLang="zh-CN" sz="1600" b="1" dirty="0">
                <a:latin typeface="微软雅黑" panose="020B0503020204020204" pitchFamily="34" charset="-122"/>
                <a:ea typeface="微软雅黑" panose="020B0503020204020204" pitchFamily="34" charset="-122"/>
              </a:rPr>
              <a:t>小时畅通，遇紧急事情须及时响应，需及时处理的事情，要立即赶赴公司或以其他妥善方式保证事情的处理，否则将追究值班人员和部门负责人的责任。</a:t>
            </a:r>
          </a:p>
        </p:txBody>
      </p:sp>
    </p:spTree>
    <p:extLst>
      <p:ext uri="{BB962C8B-B14F-4D97-AF65-F5344CB8AC3E}">
        <p14:creationId xmlns:p14="http://schemas.microsoft.com/office/powerpoint/2010/main" val="192620934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3612524" y="1891348"/>
            <a:ext cx="3841596" cy="583565"/>
          </a:xfrm>
          <a:prstGeom prst="rect">
            <a:avLst/>
          </a:prstGeom>
          <a:noFill/>
        </p:spPr>
        <p:txBody>
          <a:bodyPr wrap="square" rtlCol="0">
            <a:spAutoFit/>
          </a:bodyPr>
          <a:lstStyle/>
          <a:p>
            <a:pPr lvl="0"/>
            <a:r>
              <a:rPr lang="zh-CN" altLang="en-US" sz="3200" b="1" dirty="0">
                <a:solidFill>
                  <a:schemeClr val="accent1"/>
                </a:solidFill>
                <a:latin typeface="IrisUPC" panose="020B0604020202090204" pitchFamily="34" charset="-34"/>
                <a:ea typeface="方正兰亭粗黑简体" panose="02000000000000000000" pitchFamily="2" charset="-122"/>
                <a:cs typeface="IrisUPC" panose="020B0604020202090204" pitchFamily="34" charset="-34"/>
              </a:rPr>
              <a:t>考勤方式</a:t>
            </a:r>
            <a:r>
              <a:rPr lang="en-US" altLang="zh-CN" sz="3200" b="1" dirty="0">
                <a:solidFill>
                  <a:schemeClr val="accent1"/>
                </a:solidFill>
                <a:latin typeface="IrisUPC" panose="020B0604020202090204" pitchFamily="34" charset="-34"/>
                <a:ea typeface="方正兰亭粗黑简体" panose="02000000000000000000" pitchFamily="2" charset="-122"/>
                <a:cs typeface="IrisUPC" panose="020B0604020202090204" pitchFamily="34" charset="-34"/>
              </a:rPr>
              <a:t>&amp;</a:t>
            </a:r>
            <a:r>
              <a:rPr lang="zh-CN" altLang="en-US" sz="3200" b="1" dirty="0">
                <a:solidFill>
                  <a:schemeClr val="accent1"/>
                </a:solidFill>
                <a:latin typeface="IrisUPC" panose="020B0604020202090204" pitchFamily="34" charset="-34"/>
                <a:ea typeface="方正兰亭粗黑简体" panose="02000000000000000000" pitchFamily="2" charset="-122"/>
                <a:cs typeface="IrisUPC" panose="020B0604020202090204" pitchFamily="34" charset="-34"/>
              </a:rPr>
              <a:t>数据</a:t>
            </a:r>
          </a:p>
        </p:txBody>
      </p:sp>
      <p:sp>
        <p:nvSpPr>
          <p:cNvPr id="5" name="任意多边形 4"/>
          <p:cNvSpPr/>
          <p:nvPr/>
        </p:nvSpPr>
        <p:spPr>
          <a:xfrm>
            <a:off x="1951908" y="1408759"/>
            <a:ext cx="1504313" cy="1703679"/>
          </a:xfrm>
          <a:custGeom>
            <a:avLst/>
            <a:gdLst>
              <a:gd name="connsiteX0" fmla="*/ 0 w 2237850"/>
              <a:gd name="connsiteY0" fmla="*/ 0 h 2533650"/>
              <a:gd name="connsiteX1" fmla="*/ 2237850 w 2237850"/>
              <a:gd name="connsiteY1" fmla="*/ 0 h 2533650"/>
              <a:gd name="connsiteX2" fmla="*/ 2237850 w 2237850"/>
              <a:gd name="connsiteY2" fmla="*/ 666749 h 2533650"/>
              <a:gd name="connsiteX3" fmla="*/ 2148627 w 2237850"/>
              <a:gd name="connsiteY3" fmla="*/ 666749 h 2533650"/>
              <a:gd name="connsiteX4" fmla="*/ 2148627 w 2237850"/>
              <a:gd name="connsiteY4" fmla="*/ 89223 h 2533650"/>
              <a:gd name="connsiteX5" fmla="*/ 89223 w 2237850"/>
              <a:gd name="connsiteY5" fmla="*/ 89223 h 2533650"/>
              <a:gd name="connsiteX6" fmla="*/ 89223 w 2237850"/>
              <a:gd name="connsiteY6" fmla="*/ 2444427 h 2533650"/>
              <a:gd name="connsiteX7" fmla="*/ 2148627 w 2237850"/>
              <a:gd name="connsiteY7" fmla="*/ 2444427 h 2533650"/>
              <a:gd name="connsiteX8" fmla="*/ 2148627 w 2237850"/>
              <a:gd name="connsiteY8" fmla="*/ 1981136 h 2533650"/>
              <a:gd name="connsiteX9" fmla="*/ 2237850 w 2237850"/>
              <a:gd name="connsiteY9" fmla="*/ 1981136 h 2533650"/>
              <a:gd name="connsiteX10" fmla="*/ 2237850 w 2237850"/>
              <a:gd name="connsiteY10" fmla="*/ 2533650 h 2533650"/>
              <a:gd name="connsiteX11" fmla="*/ 0 w 2237850"/>
              <a:gd name="connsiteY11" fmla="*/ 2533650 h 2533650"/>
              <a:gd name="connsiteX12" fmla="*/ 0 w 2237850"/>
              <a:gd name="connsiteY12"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7850" h="2533650">
                <a:moveTo>
                  <a:pt x="0" y="0"/>
                </a:moveTo>
                <a:lnTo>
                  <a:pt x="2237850" y="0"/>
                </a:lnTo>
                <a:lnTo>
                  <a:pt x="2237850" y="666749"/>
                </a:lnTo>
                <a:lnTo>
                  <a:pt x="2148627" y="666749"/>
                </a:lnTo>
                <a:lnTo>
                  <a:pt x="2148627" y="89223"/>
                </a:lnTo>
                <a:lnTo>
                  <a:pt x="89223" y="89223"/>
                </a:lnTo>
                <a:lnTo>
                  <a:pt x="89223" y="2444427"/>
                </a:lnTo>
                <a:lnTo>
                  <a:pt x="2148627" y="2444427"/>
                </a:lnTo>
                <a:lnTo>
                  <a:pt x="2148627" y="1981136"/>
                </a:lnTo>
                <a:lnTo>
                  <a:pt x="2237850" y="1981136"/>
                </a:lnTo>
                <a:lnTo>
                  <a:pt x="2237850" y="2533650"/>
                </a:lnTo>
                <a:lnTo>
                  <a:pt x="0" y="25336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7" name="文本框 11"/>
          <p:cNvSpPr txBox="1"/>
          <p:nvPr/>
        </p:nvSpPr>
        <p:spPr>
          <a:xfrm>
            <a:off x="2124484" y="1328464"/>
            <a:ext cx="1547694" cy="1999906"/>
          </a:xfrm>
          <a:prstGeom prst="rect">
            <a:avLst/>
          </a:prstGeom>
          <a:noFill/>
        </p:spPr>
        <p:txBody>
          <a:bodyPr wrap="square" rtlCol="0">
            <a:spAutoFit/>
          </a:bodyPr>
          <a:lstStyle/>
          <a:p>
            <a:r>
              <a:rPr lang="en-US" altLang="zh-CN" sz="12395" dirty="0">
                <a:solidFill>
                  <a:schemeClr val="accent1"/>
                </a:solidFill>
                <a:latin typeface="IrisUPC" panose="020B0604020202090204" pitchFamily="34" charset="-34"/>
                <a:cs typeface="IrisUPC" panose="020B0604020202090204" pitchFamily="34" charset="-34"/>
              </a:rPr>
              <a:t>03</a:t>
            </a:r>
            <a:endParaRPr lang="zh-CN" altLang="en-US" sz="12395" dirty="0">
              <a:solidFill>
                <a:schemeClr val="accent1"/>
              </a:solidFill>
              <a:latin typeface="IrisUPC" panose="020B0604020202090204" pitchFamily="34" charset="-34"/>
              <a:cs typeface="IrisUPC" panose="020B0604020202090204" pitchFamily="34" charset="-34"/>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3612524" y="1891348"/>
            <a:ext cx="3841596" cy="583565"/>
          </a:xfrm>
          <a:prstGeom prst="rect">
            <a:avLst/>
          </a:prstGeom>
          <a:noFill/>
        </p:spPr>
        <p:txBody>
          <a:bodyPr wrap="square" rtlCol="0">
            <a:spAutoFit/>
          </a:bodyPr>
          <a:lstStyle/>
          <a:p>
            <a:pPr lvl="0"/>
            <a:r>
              <a:rPr lang="zh-CN" altLang="en-US" sz="3200" b="1" dirty="0">
                <a:solidFill>
                  <a:schemeClr val="accent1"/>
                </a:solidFill>
                <a:latin typeface="IrisUPC" panose="020B0604020202090204" pitchFamily="34" charset="-34"/>
                <a:ea typeface="方正兰亭粗黑简体" panose="02000000000000000000" pitchFamily="2" charset="-122"/>
                <a:cs typeface="IrisUPC" panose="020B0604020202090204" pitchFamily="34" charset="-34"/>
              </a:rPr>
              <a:t>考勤管理制度总则</a:t>
            </a:r>
          </a:p>
        </p:txBody>
      </p:sp>
      <p:sp>
        <p:nvSpPr>
          <p:cNvPr id="5" name="任意多边形 4"/>
          <p:cNvSpPr/>
          <p:nvPr/>
        </p:nvSpPr>
        <p:spPr>
          <a:xfrm>
            <a:off x="1951908" y="1408759"/>
            <a:ext cx="1504313" cy="1703679"/>
          </a:xfrm>
          <a:custGeom>
            <a:avLst/>
            <a:gdLst>
              <a:gd name="connsiteX0" fmla="*/ 0 w 2237850"/>
              <a:gd name="connsiteY0" fmla="*/ 0 h 2533650"/>
              <a:gd name="connsiteX1" fmla="*/ 2237850 w 2237850"/>
              <a:gd name="connsiteY1" fmla="*/ 0 h 2533650"/>
              <a:gd name="connsiteX2" fmla="*/ 2237850 w 2237850"/>
              <a:gd name="connsiteY2" fmla="*/ 666749 h 2533650"/>
              <a:gd name="connsiteX3" fmla="*/ 2148627 w 2237850"/>
              <a:gd name="connsiteY3" fmla="*/ 666749 h 2533650"/>
              <a:gd name="connsiteX4" fmla="*/ 2148627 w 2237850"/>
              <a:gd name="connsiteY4" fmla="*/ 89223 h 2533650"/>
              <a:gd name="connsiteX5" fmla="*/ 89223 w 2237850"/>
              <a:gd name="connsiteY5" fmla="*/ 89223 h 2533650"/>
              <a:gd name="connsiteX6" fmla="*/ 89223 w 2237850"/>
              <a:gd name="connsiteY6" fmla="*/ 2444427 h 2533650"/>
              <a:gd name="connsiteX7" fmla="*/ 2148627 w 2237850"/>
              <a:gd name="connsiteY7" fmla="*/ 2444427 h 2533650"/>
              <a:gd name="connsiteX8" fmla="*/ 2148627 w 2237850"/>
              <a:gd name="connsiteY8" fmla="*/ 1981136 h 2533650"/>
              <a:gd name="connsiteX9" fmla="*/ 2237850 w 2237850"/>
              <a:gd name="connsiteY9" fmla="*/ 1981136 h 2533650"/>
              <a:gd name="connsiteX10" fmla="*/ 2237850 w 2237850"/>
              <a:gd name="connsiteY10" fmla="*/ 2533650 h 2533650"/>
              <a:gd name="connsiteX11" fmla="*/ 0 w 2237850"/>
              <a:gd name="connsiteY11" fmla="*/ 2533650 h 2533650"/>
              <a:gd name="connsiteX12" fmla="*/ 0 w 2237850"/>
              <a:gd name="connsiteY12"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7850" h="2533650">
                <a:moveTo>
                  <a:pt x="0" y="0"/>
                </a:moveTo>
                <a:lnTo>
                  <a:pt x="2237850" y="0"/>
                </a:lnTo>
                <a:lnTo>
                  <a:pt x="2237850" y="666749"/>
                </a:lnTo>
                <a:lnTo>
                  <a:pt x="2148627" y="666749"/>
                </a:lnTo>
                <a:lnTo>
                  <a:pt x="2148627" y="89223"/>
                </a:lnTo>
                <a:lnTo>
                  <a:pt x="89223" y="89223"/>
                </a:lnTo>
                <a:lnTo>
                  <a:pt x="89223" y="2444427"/>
                </a:lnTo>
                <a:lnTo>
                  <a:pt x="2148627" y="2444427"/>
                </a:lnTo>
                <a:lnTo>
                  <a:pt x="2148627" y="1981136"/>
                </a:lnTo>
                <a:lnTo>
                  <a:pt x="2237850" y="1981136"/>
                </a:lnTo>
                <a:lnTo>
                  <a:pt x="2237850" y="2533650"/>
                </a:lnTo>
                <a:lnTo>
                  <a:pt x="0" y="25336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7" name="文本框 11"/>
          <p:cNvSpPr txBox="1"/>
          <p:nvPr/>
        </p:nvSpPr>
        <p:spPr>
          <a:xfrm>
            <a:off x="2124484" y="1328464"/>
            <a:ext cx="1547694" cy="1999906"/>
          </a:xfrm>
          <a:prstGeom prst="rect">
            <a:avLst/>
          </a:prstGeom>
          <a:noFill/>
        </p:spPr>
        <p:txBody>
          <a:bodyPr wrap="square" rtlCol="0">
            <a:spAutoFit/>
          </a:bodyPr>
          <a:lstStyle/>
          <a:p>
            <a:r>
              <a:rPr lang="en-US" altLang="zh-CN" sz="12395" dirty="0">
                <a:solidFill>
                  <a:schemeClr val="accent1"/>
                </a:solidFill>
                <a:latin typeface="IrisUPC" panose="020B0604020202090204" pitchFamily="34" charset="-34"/>
                <a:cs typeface="IrisUPC" panose="020B0604020202090204" pitchFamily="34" charset="-34"/>
              </a:rPr>
              <a:t>01</a:t>
            </a:r>
            <a:endParaRPr lang="zh-CN" altLang="en-US" sz="12395" dirty="0">
              <a:solidFill>
                <a:schemeClr val="accent1"/>
              </a:solidFill>
              <a:latin typeface="IrisUPC" panose="020B0604020202090204" pitchFamily="34" charset="-34"/>
              <a:cs typeface="IrisUPC" panose="020B0604020202090204" pitchFamily="34" charset="-34"/>
            </a:endParaRPr>
          </a:p>
        </p:txBody>
      </p:sp>
      <p:sp>
        <p:nvSpPr>
          <p:cNvPr id="8" name="矩形 18"/>
          <p:cNvSpPr>
            <a:spLocks noChangeArrowheads="1"/>
          </p:cNvSpPr>
          <p:nvPr/>
        </p:nvSpPr>
        <p:spPr bwMode="auto">
          <a:xfrm>
            <a:off x="3708171" y="2752509"/>
            <a:ext cx="3923225" cy="332105"/>
          </a:xfrm>
          <a:prstGeom prst="rect">
            <a:avLst/>
          </a:prstGeom>
          <a:noFill/>
          <a:ln w="9525">
            <a:noFill/>
            <a:miter lim="800000"/>
          </a:ln>
        </p:spPr>
        <p:txBody>
          <a:bodyPr wrap="square" lIns="0" tIns="0" rIns="0" bIns="0">
            <a:spAutoFit/>
          </a:bodyPr>
          <a:lstStyle/>
          <a:p>
            <a:pPr defTabSz="911860">
              <a:lnSpc>
                <a:spcPct val="120000"/>
              </a:lnSpc>
              <a:spcBef>
                <a:spcPct val="2000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为结合公司的实际情况，同时推动考勤管理的信息化、维护公司的正常工作秩序，强化全体员工的纪律观念，制定本制度。</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2D734FF-5980-40AA-A08A-C38E9E1A62E0}"/>
              </a:ext>
            </a:extLst>
          </p:cNvPr>
          <p:cNvSpPr/>
          <p:nvPr/>
        </p:nvSpPr>
        <p:spPr>
          <a:xfrm>
            <a:off x="1808634" y="1282964"/>
            <a:ext cx="6262922" cy="2480294"/>
          </a:xfrm>
          <a:prstGeom prst="rect">
            <a:avLst/>
          </a:prstGeom>
        </p:spPr>
        <p:txBody>
          <a:bodyPr wrap="square">
            <a:spAutoFit/>
          </a:bodyPr>
          <a:lstStyle/>
          <a:p>
            <a:pPr marL="285750" lvl="0" indent="-285750">
              <a:lnSpc>
                <a:spcPct val="200000"/>
              </a:lnSpc>
              <a:spcAft>
                <a:spcPts val="0"/>
              </a:spcAft>
              <a:buFont typeface="Wingdings" panose="05000000000000000000" pitchFamily="2" charset="2"/>
              <a:buChar char="ü"/>
            </a:pPr>
            <a:r>
              <a:rPr lang="en-US" altLang="zh-CN" sz="1600" b="1" dirty="0">
                <a:latin typeface="微软雅黑" panose="020B0503020204020204" pitchFamily="34" charset="-122"/>
                <a:ea typeface="微软雅黑" panose="020B0503020204020204" pitchFamily="34" charset="-122"/>
              </a:rPr>
              <a:t>5</a:t>
            </a:r>
            <a:r>
              <a:rPr lang="zh-CN" altLang="zh-CN" sz="1600" b="1" dirty="0">
                <a:latin typeface="微软雅黑" panose="020B0503020204020204" pitchFamily="34" charset="-122"/>
                <a:ea typeface="微软雅黑" panose="020B0503020204020204" pitchFamily="34" charset="-122"/>
              </a:rPr>
              <a:t>天</a:t>
            </a:r>
            <a:r>
              <a:rPr lang="zh-CN" altLang="en-US" sz="1600" b="1" dirty="0">
                <a:latin typeface="微软雅黑" panose="020B0503020204020204" pitchFamily="34" charset="-122"/>
                <a:ea typeface="微软雅黑" panose="020B0503020204020204" pitchFamily="34" charset="-122"/>
              </a:rPr>
              <a:t>：周一至周五</a:t>
            </a:r>
            <a:endParaRPr lang="en-US" altLang="zh-CN" sz="1600" b="1" dirty="0">
              <a:latin typeface="微软雅黑" panose="020B0503020204020204" pitchFamily="34" charset="-122"/>
              <a:ea typeface="微软雅黑" panose="020B0503020204020204" pitchFamily="34" charset="-122"/>
            </a:endParaRPr>
          </a:p>
          <a:p>
            <a:pPr lvl="0">
              <a:lnSpc>
                <a:spcPct val="200000"/>
              </a:lnSpc>
              <a:spcAft>
                <a:spcPts val="0"/>
              </a:spcAft>
            </a:pPr>
            <a:r>
              <a:rPr lang="en-US" altLang="zh-CN" sz="1600" b="1" dirty="0">
                <a:latin typeface="微软雅黑" panose="020B0503020204020204" pitchFamily="34" charset="-122"/>
                <a:ea typeface="微软雅黑" panose="020B0503020204020204" pitchFamily="34" charset="-122"/>
              </a:rPr>
              <a:t>    </a:t>
            </a:r>
            <a:r>
              <a:rPr lang="zh-CN" altLang="zh-CN" sz="1600" b="1" dirty="0">
                <a:solidFill>
                  <a:srgbClr val="169E82"/>
                </a:solidFill>
                <a:latin typeface="微软雅黑" panose="020B0503020204020204" pitchFamily="34" charset="-122"/>
                <a:ea typeface="微软雅黑" panose="020B0503020204020204" pitchFamily="34" charset="-122"/>
              </a:rPr>
              <a:t>上午</a:t>
            </a:r>
            <a:r>
              <a:rPr lang="en-US" altLang="zh-CN" sz="1600" b="1" dirty="0">
                <a:solidFill>
                  <a:srgbClr val="169E82"/>
                </a:solidFill>
                <a:latin typeface="微软雅黑" panose="020B0503020204020204" pitchFamily="34" charset="-122"/>
                <a:ea typeface="微软雅黑" panose="020B0503020204020204" pitchFamily="34" charset="-122"/>
              </a:rPr>
              <a:t>:09:00</a:t>
            </a:r>
            <a:r>
              <a:rPr lang="zh-CN" altLang="zh-CN" sz="1600" b="1" dirty="0">
                <a:solidFill>
                  <a:srgbClr val="169E82"/>
                </a:solidFill>
                <a:latin typeface="微软雅黑" panose="020B0503020204020204" pitchFamily="34" charset="-122"/>
                <a:ea typeface="微软雅黑" panose="020B0503020204020204" pitchFamily="34" charset="-122"/>
              </a:rPr>
              <a:t>—</a:t>
            </a:r>
            <a:r>
              <a:rPr lang="en-US" altLang="zh-CN" sz="1600" b="1" dirty="0">
                <a:solidFill>
                  <a:srgbClr val="169E82"/>
                </a:solidFill>
                <a:latin typeface="微软雅黑" panose="020B0503020204020204" pitchFamily="34" charset="-122"/>
                <a:ea typeface="微软雅黑" panose="020B0503020204020204" pitchFamily="34" charset="-122"/>
              </a:rPr>
              <a:t>12:00  </a:t>
            </a:r>
          </a:p>
          <a:p>
            <a:pPr lvl="0">
              <a:lnSpc>
                <a:spcPct val="200000"/>
              </a:lnSpc>
              <a:spcAft>
                <a:spcPts val="0"/>
              </a:spcAft>
            </a:pPr>
            <a:r>
              <a:rPr lang="en-US" altLang="zh-CN" sz="1600" b="1" dirty="0">
                <a:solidFill>
                  <a:srgbClr val="169E82"/>
                </a:solidFill>
                <a:latin typeface="微软雅黑" panose="020B0503020204020204" pitchFamily="34" charset="-122"/>
                <a:ea typeface="微软雅黑" panose="020B0503020204020204" pitchFamily="34" charset="-122"/>
              </a:rPr>
              <a:t>    </a:t>
            </a:r>
            <a:r>
              <a:rPr lang="zh-CN" altLang="zh-CN" sz="1600" b="1" dirty="0">
                <a:solidFill>
                  <a:srgbClr val="169E82"/>
                </a:solidFill>
                <a:latin typeface="微软雅黑" panose="020B0503020204020204" pitchFamily="34" charset="-122"/>
                <a:ea typeface="微软雅黑" panose="020B0503020204020204" pitchFamily="34" charset="-122"/>
              </a:rPr>
              <a:t>下午</a:t>
            </a:r>
            <a:r>
              <a:rPr lang="en-US" altLang="zh-CN" sz="1600" b="1" dirty="0">
                <a:solidFill>
                  <a:srgbClr val="169E82"/>
                </a:solidFill>
                <a:latin typeface="微软雅黑" panose="020B0503020204020204" pitchFamily="34" charset="-122"/>
                <a:ea typeface="微软雅黑" panose="020B0503020204020204" pitchFamily="34" charset="-122"/>
              </a:rPr>
              <a:t>:13:30</a:t>
            </a:r>
            <a:r>
              <a:rPr lang="zh-CN" altLang="zh-CN" sz="1600" b="1" dirty="0">
                <a:solidFill>
                  <a:srgbClr val="169E82"/>
                </a:solidFill>
                <a:latin typeface="微软雅黑" panose="020B0503020204020204" pitchFamily="34" charset="-122"/>
                <a:ea typeface="微软雅黑" panose="020B0503020204020204" pitchFamily="34" charset="-122"/>
              </a:rPr>
              <a:t>—</a:t>
            </a:r>
            <a:r>
              <a:rPr lang="en-US" altLang="zh-CN" sz="1600" b="1" dirty="0">
                <a:solidFill>
                  <a:srgbClr val="169E82"/>
                </a:solidFill>
                <a:latin typeface="微软雅黑" panose="020B0503020204020204" pitchFamily="34" charset="-122"/>
                <a:ea typeface="微软雅黑" panose="020B0503020204020204" pitchFamily="34" charset="-122"/>
              </a:rPr>
              <a:t>18:00</a:t>
            </a:r>
          </a:p>
          <a:p>
            <a:pPr marL="28575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周六、周日、法定节假日休息。</a:t>
            </a:r>
          </a:p>
          <a:p>
            <a:pPr lvl="0">
              <a:lnSpc>
                <a:spcPct val="200000"/>
              </a:lnSpc>
              <a:spcAft>
                <a:spcPts val="0"/>
              </a:spcAft>
            </a:pPr>
            <a:endParaRPr lang="en-US" altLang="zh-CN" sz="1600" b="1"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057886D8-C521-4C22-A37E-56266B0757B0}"/>
              </a:ext>
            </a:extLst>
          </p:cNvPr>
          <p:cNvSpPr txBox="1"/>
          <p:nvPr/>
        </p:nvSpPr>
        <p:spPr>
          <a:xfrm>
            <a:off x="598046" y="619387"/>
            <a:ext cx="1210588"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作息时间</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1160F50-DD30-4EA5-9535-FE42D6DC0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582" y="1175057"/>
            <a:ext cx="2511220" cy="2794973"/>
          </a:xfrm>
          <a:prstGeom prst="rect">
            <a:avLst/>
          </a:prstGeom>
        </p:spPr>
      </p:pic>
      <p:pic>
        <p:nvPicPr>
          <p:cNvPr id="8" name="图片 7">
            <a:extLst>
              <a:ext uri="{FF2B5EF4-FFF2-40B4-BE49-F238E27FC236}">
                <a16:creationId xmlns:a16="http://schemas.microsoft.com/office/drawing/2014/main" id="{A409B706-E8E7-41BF-8E59-3058CD3DB1C5}"/>
              </a:ext>
            </a:extLst>
          </p:cNvPr>
          <p:cNvPicPr>
            <a:picLocks noChangeAspect="1"/>
          </p:cNvPicPr>
          <p:nvPr/>
        </p:nvPicPr>
        <p:blipFill rotWithShape="1">
          <a:blip r:embed="rId4">
            <a:extLst>
              <a:ext uri="{28A0092B-C50C-407E-A947-70E740481C1C}">
                <a14:useLocalDpi xmlns:a14="http://schemas.microsoft.com/office/drawing/2010/main" val="0"/>
              </a:ext>
            </a:extLst>
          </a:blip>
          <a:srcRect l="3976" t="3345" r="5177" b="6082"/>
          <a:stretch/>
        </p:blipFill>
        <p:spPr>
          <a:xfrm>
            <a:off x="386409" y="969122"/>
            <a:ext cx="969063" cy="966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图片 9">
            <a:extLst>
              <a:ext uri="{FF2B5EF4-FFF2-40B4-BE49-F238E27FC236}">
                <a16:creationId xmlns:a16="http://schemas.microsoft.com/office/drawing/2014/main" id="{2FB1ACB2-82AD-45C9-9C7B-4D7D9D50BB3A}"/>
              </a:ext>
            </a:extLst>
          </p:cNvPr>
          <p:cNvPicPr>
            <a:picLocks noChangeAspect="1"/>
          </p:cNvPicPr>
          <p:nvPr/>
        </p:nvPicPr>
        <p:blipFill rotWithShape="1">
          <a:blip r:embed="rId5">
            <a:extLst>
              <a:ext uri="{28A0092B-C50C-407E-A947-70E740481C1C}">
                <a14:useLocalDpi xmlns:a14="http://schemas.microsoft.com/office/drawing/2010/main" val="0"/>
              </a:ext>
            </a:extLst>
          </a:blip>
          <a:srcRect l="2717" t="1667" r="8893" b="9169"/>
          <a:stretch/>
        </p:blipFill>
        <p:spPr>
          <a:xfrm>
            <a:off x="386409" y="2137102"/>
            <a:ext cx="969063" cy="9775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图片 11">
            <a:extLst>
              <a:ext uri="{FF2B5EF4-FFF2-40B4-BE49-F238E27FC236}">
                <a16:creationId xmlns:a16="http://schemas.microsoft.com/office/drawing/2014/main" id="{5D208ECF-3000-4FEE-A45E-03936BAF6C11}"/>
              </a:ext>
            </a:extLst>
          </p:cNvPr>
          <p:cNvPicPr>
            <a:picLocks noChangeAspect="1"/>
          </p:cNvPicPr>
          <p:nvPr/>
        </p:nvPicPr>
        <p:blipFill rotWithShape="1">
          <a:blip r:embed="rId6">
            <a:extLst>
              <a:ext uri="{28A0092B-C50C-407E-A947-70E740481C1C}">
                <a14:useLocalDpi xmlns:a14="http://schemas.microsoft.com/office/drawing/2010/main" val="0"/>
              </a:ext>
            </a:extLst>
          </a:blip>
          <a:srcRect l="17671" t="11942" r="13855" b="18237"/>
          <a:stretch/>
        </p:blipFill>
        <p:spPr>
          <a:xfrm>
            <a:off x="373266" y="3305083"/>
            <a:ext cx="979934" cy="9775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文本框 12">
            <a:extLst>
              <a:ext uri="{FF2B5EF4-FFF2-40B4-BE49-F238E27FC236}">
                <a16:creationId xmlns:a16="http://schemas.microsoft.com/office/drawing/2014/main" id="{88B07AFD-AA20-4E2A-AF10-9996EE92331B}"/>
              </a:ext>
            </a:extLst>
          </p:cNvPr>
          <p:cNvSpPr txBox="1"/>
          <p:nvPr/>
        </p:nvSpPr>
        <p:spPr>
          <a:xfrm>
            <a:off x="1669063" y="1195671"/>
            <a:ext cx="1171049" cy="523220"/>
          </a:xfrm>
          <a:prstGeom prst="rect">
            <a:avLst/>
          </a:prstGeom>
          <a:noFill/>
        </p:spPr>
        <p:txBody>
          <a:bodyPr wrap="square" rtlCol="0">
            <a:spAutoFit/>
          </a:bodyPr>
          <a:lstStyle/>
          <a:p>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钉钉</a:t>
            </a:r>
          </a:p>
        </p:txBody>
      </p:sp>
      <p:sp>
        <p:nvSpPr>
          <p:cNvPr id="432" name="文本框 431">
            <a:extLst>
              <a:ext uri="{FF2B5EF4-FFF2-40B4-BE49-F238E27FC236}">
                <a16:creationId xmlns:a16="http://schemas.microsoft.com/office/drawing/2014/main" id="{9C752864-269F-49F1-AC01-2BA227CDCB28}"/>
              </a:ext>
            </a:extLst>
          </p:cNvPr>
          <p:cNvSpPr txBox="1"/>
          <p:nvPr/>
        </p:nvSpPr>
        <p:spPr>
          <a:xfrm>
            <a:off x="1669063" y="2370551"/>
            <a:ext cx="1171049" cy="523220"/>
          </a:xfrm>
          <a:prstGeom prst="rect">
            <a:avLst/>
          </a:prstGeom>
          <a:noFill/>
        </p:spPr>
        <p:txBody>
          <a:bodyPr wrap="square" rtlCol="0">
            <a:spAutoFit/>
          </a:bodyPr>
          <a:lstStyle/>
          <a:p>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审批</a:t>
            </a:r>
          </a:p>
        </p:txBody>
      </p:sp>
      <p:sp>
        <p:nvSpPr>
          <p:cNvPr id="435" name="文本框 434">
            <a:extLst>
              <a:ext uri="{FF2B5EF4-FFF2-40B4-BE49-F238E27FC236}">
                <a16:creationId xmlns:a16="http://schemas.microsoft.com/office/drawing/2014/main" id="{032D10CB-0DA0-4324-82E3-A3B379F6563E}"/>
              </a:ext>
            </a:extLst>
          </p:cNvPr>
          <p:cNvSpPr txBox="1"/>
          <p:nvPr/>
        </p:nvSpPr>
        <p:spPr>
          <a:xfrm>
            <a:off x="1680086" y="3532224"/>
            <a:ext cx="3207658" cy="523220"/>
          </a:xfrm>
          <a:prstGeom prst="rect">
            <a:avLst/>
          </a:prstGeom>
          <a:noFill/>
        </p:spPr>
        <p:txBody>
          <a:bodyPr wrap="square" rtlCol="0">
            <a:spAutoFit/>
          </a:bodyPr>
          <a:lstStyle/>
          <a:p>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请假休假流程</a:t>
            </a:r>
          </a:p>
        </p:txBody>
      </p:sp>
      <p:cxnSp>
        <p:nvCxnSpPr>
          <p:cNvPr id="15" name="直接连接符 14">
            <a:extLst>
              <a:ext uri="{FF2B5EF4-FFF2-40B4-BE49-F238E27FC236}">
                <a16:creationId xmlns:a16="http://schemas.microsoft.com/office/drawing/2014/main" id="{22C3B831-7A5E-497B-922E-73BC82B3003D}"/>
              </a:ext>
            </a:extLst>
          </p:cNvPr>
          <p:cNvCxnSpPr/>
          <p:nvPr/>
        </p:nvCxnSpPr>
        <p:spPr>
          <a:xfrm>
            <a:off x="5225144" y="475230"/>
            <a:ext cx="0" cy="4194628"/>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文本框 20">
            <a:extLst>
              <a:ext uri="{FF2B5EF4-FFF2-40B4-BE49-F238E27FC236}">
                <a16:creationId xmlns:a16="http://schemas.microsoft.com/office/drawing/2014/main" id="{A844E39E-335F-4BF8-B76D-1CC07DB7F166}"/>
              </a:ext>
            </a:extLst>
          </p:cNvPr>
          <p:cNvSpPr txBox="1"/>
          <p:nvPr/>
        </p:nvSpPr>
        <p:spPr>
          <a:xfrm rot="278369">
            <a:off x="2639908" y="357857"/>
            <a:ext cx="2338990" cy="3154710"/>
          </a:xfrm>
          <a:prstGeom prst="rect">
            <a:avLst/>
          </a:prstGeom>
          <a:noFill/>
        </p:spPr>
        <p:txBody>
          <a:bodyPr wrap="square" rtlCol="0">
            <a:spAutoFit/>
          </a:bodyPr>
          <a:lstStyle/>
          <a:p>
            <a:r>
              <a:rPr lang="zh-CN" altLang="en-US" sz="19900" b="1" dirty="0">
                <a:solidFill>
                  <a:srgbClr val="00B050"/>
                </a:solidFill>
                <a:effectLst>
                  <a:outerShdw blurRad="38100" dist="38100" dir="2700000" algn="tl">
                    <a:srgbClr val="000000">
                      <a:alpha val="43137"/>
                    </a:srgbClr>
                  </a:outerShdw>
                </a:effectLst>
                <a:latin typeface="Berlin Sans FB Demi" panose="020E0802020502020306" pitchFamily="34" charset="0"/>
              </a:rPr>
              <a:t>√</a:t>
            </a:r>
          </a:p>
        </p:txBody>
      </p:sp>
      <p:sp>
        <p:nvSpPr>
          <p:cNvPr id="18" name="文本框 17">
            <a:extLst>
              <a:ext uri="{FF2B5EF4-FFF2-40B4-BE49-F238E27FC236}">
                <a16:creationId xmlns:a16="http://schemas.microsoft.com/office/drawing/2014/main" id="{805CED53-6897-4AFD-BC3C-E95736ECF780}"/>
              </a:ext>
            </a:extLst>
          </p:cNvPr>
          <p:cNvSpPr txBox="1"/>
          <p:nvPr/>
        </p:nvSpPr>
        <p:spPr>
          <a:xfrm>
            <a:off x="4887744" y="3114604"/>
            <a:ext cx="3698566" cy="2864182"/>
          </a:xfrm>
          <a:prstGeom prst="rect">
            <a:avLst/>
          </a:prstGeom>
          <a:noFill/>
        </p:spPr>
        <p:txBody>
          <a:bodyPr wrap="square" rtlCol="0">
            <a:spAutoFit/>
          </a:bodyPr>
          <a:lstStyle/>
          <a:p>
            <a:pPr>
              <a:lnSpc>
                <a:spcPts val="11200"/>
              </a:lnSpc>
            </a:pPr>
            <a:r>
              <a:rPr lang="en-US" altLang="zh-CN" sz="49600" b="1" dirty="0">
                <a:solidFill>
                  <a:srgbClr val="FF0000"/>
                </a:solidFill>
                <a:effectLst>
                  <a:outerShdw blurRad="38100" dist="38100" dir="2700000" algn="tl">
                    <a:srgbClr val="000000">
                      <a:alpha val="43137"/>
                    </a:srgbClr>
                  </a:outerShdw>
                </a:effectLst>
              </a:rPr>
              <a:t>×</a:t>
            </a:r>
            <a:endParaRPr lang="zh-CN" altLang="en-US" sz="4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912150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32"/>
                                        </p:tgtEl>
                                        <p:attrNameLst>
                                          <p:attrName>style.visibility</p:attrName>
                                        </p:attrNameLst>
                                      </p:cBhvr>
                                      <p:to>
                                        <p:strVal val="visible"/>
                                      </p:to>
                                    </p:set>
                                    <p:anim calcmode="lin" valueType="num">
                                      <p:cBhvr additive="base">
                                        <p:cTn id="26" dur="500" fill="hold"/>
                                        <p:tgtEl>
                                          <p:spTgt spid="432"/>
                                        </p:tgtEl>
                                        <p:attrNameLst>
                                          <p:attrName>ppt_x</p:attrName>
                                        </p:attrNameLst>
                                      </p:cBhvr>
                                      <p:tavLst>
                                        <p:tav tm="0">
                                          <p:val>
                                            <p:strVal val="#ppt_x"/>
                                          </p:val>
                                        </p:tav>
                                        <p:tav tm="100000">
                                          <p:val>
                                            <p:strVal val="#ppt_x"/>
                                          </p:val>
                                        </p:tav>
                                      </p:tavLst>
                                    </p:anim>
                                    <p:anim calcmode="lin" valueType="num">
                                      <p:cBhvr additive="base">
                                        <p:cTn id="27" dur="500" fill="hold"/>
                                        <p:tgtEl>
                                          <p:spTgt spid="43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35"/>
                                        </p:tgtEl>
                                        <p:attrNameLst>
                                          <p:attrName>style.visibility</p:attrName>
                                        </p:attrNameLst>
                                      </p:cBhvr>
                                      <p:to>
                                        <p:strVal val="visible"/>
                                      </p:to>
                                    </p:set>
                                    <p:anim calcmode="lin" valueType="num">
                                      <p:cBhvr additive="base">
                                        <p:cTn id="36" dur="500" fill="hold"/>
                                        <p:tgtEl>
                                          <p:spTgt spid="435"/>
                                        </p:tgtEl>
                                        <p:attrNameLst>
                                          <p:attrName>ppt_x</p:attrName>
                                        </p:attrNameLst>
                                      </p:cBhvr>
                                      <p:tavLst>
                                        <p:tav tm="0">
                                          <p:val>
                                            <p:strVal val="#ppt_x"/>
                                          </p:val>
                                        </p:tav>
                                        <p:tav tm="100000">
                                          <p:val>
                                            <p:strVal val="#ppt_x"/>
                                          </p:val>
                                        </p:tav>
                                      </p:tavLst>
                                    </p:anim>
                                    <p:anim calcmode="lin" valueType="num">
                                      <p:cBhvr additive="base">
                                        <p:cTn id="37" dur="500" fill="hold"/>
                                        <p:tgtEl>
                                          <p:spTgt spid="43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32" grpId="0"/>
      <p:bldP spid="435" grpId="0"/>
      <p:bldP spid="21"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057886D8-C521-4C22-A37E-56266B0757B0}"/>
              </a:ext>
            </a:extLst>
          </p:cNvPr>
          <p:cNvSpPr txBox="1"/>
          <p:nvPr/>
        </p:nvSpPr>
        <p:spPr>
          <a:xfrm>
            <a:off x="620624" y="100098"/>
            <a:ext cx="95410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考勤机</a:t>
            </a:r>
          </a:p>
        </p:txBody>
      </p:sp>
      <p:pic>
        <p:nvPicPr>
          <p:cNvPr id="4" name="图片 3">
            <a:extLst>
              <a:ext uri="{FF2B5EF4-FFF2-40B4-BE49-F238E27FC236}">
                <a16:creationId xmlns:a16="http://schemas.microsoft.com/office/drawing/2014/main" id="{26CF833A-5D3D-48F2-BF47-5E66B12A7C35}"/>
              </a:ext>
            </a:extLst>
          </p:cNvPr>
          <p:cNvPicPr>
            <a:picLocks noChangeAspect="1"/>
          </p:cNvPicPr>
          <p:nvPr/>
        </p:nvPicPr>
        <p:blipFill rotWithShape="1">
          <a:blip r:embed="rId3"/>
          <a:srcRect l="17252" t="19264" r="19330" b="18451"/>
          <a:stretch/>
        </p:blipFill>
        <p:spPr>
          <a:xfrm>
            <a:off x="5339646" y="951757"/>
            <a:ext cx="3651886" cy="3696787"/>
          </a:xfrm>
          <a:prstGeom prst="flowChartConnector">
            <a:avLst/>
          </a:prstGeom>
        </p:spPr>
      </p:pic>
      <p:pic>
        <p:nvPicPr>
          <p:cNvPr id="6" name="图片 5" descr="图片包含 墙壁, 室内&#10;&#10;描述已自动生成">
            <a:extLst>
              <a:ext uri="{FF2B5EF4-FFF2-40B4-BE49-F238E27FC236}">
                <a16:creationId xmlns:a16="http://schemas.microsoft.com/office/drawing/2014/main" id="{268AB32C-BA08-4012-BC11-0DFC09BEECA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57000" contrast="53000"/>
                    </a14:imgEffect>
                  </a14:imgLayer>
                </a14:imgProps>
              </a:ext>
              <a:ext uri="{28A0092B-C50C-407E-A947-70E740481C1C}">
                <a14:useLocalDpi xmlns:a14="http://schemas.microsoft.com/office/drawing/2010/main" val="0"/>
              </a:ext>
            </a:extLst>
          </a:blip>
          <a:srcRect l="23874" t="38261" r="35400" b="36066"/>
          <a:stretch/>
        </p:blipFill>
        <p:spPr>
          <a:xfrm rot="5400000">
            <a:off x="-322917" y="1853827"/>
            <a:ext cx="3795294" cy="1794139"/>
          </a:xfrm>
          <a:prstGeom prst="roundRect">
            <a:avLst/>
          </a:prstGeom>
        </p:spPr>
      </p:pic>
      <p:sp>
        <p:nvSpPr>
          <p:cNvPr id="9" name="文本框 8">
            <a:extLst>
              <a:ext uri="{FF2B5EF4-FFF2-40B4-BE49-F238E27FC236}">
                <a16:creationId xmlns:a16="http://schemas.microsoft.com/office/drawing/2014/main" id="{77243534-7F04-4DA9-8489-D8371C0FD4C4}"/>
              </a:ext>
            </a:extLst>
          </p:cNvPr>
          <p:cNvSpPr txBox="1"/>
          <p:nvPr/>
        </p:nvSpPr>
        <p:spPr>
          <a:xfrm>
            <a:off x="-751606" y="3569494"/>
            <a:ext cx="3698566" cy="2864182"/>
          </a:xfrm>
          <a:prstGeom prst="rect">
            <a:avLst/>
          </a:prstGeom>
          <a:noFill/>
        </p:spPr>
        <p:txBody>
          <a:bodyPr wrap="square" rtlCol="0">
            <a:spAutoFit/>
          </a:bodyPr>
          <a:lstStyle/>
          <a:p>
            <a:pPr>
              <a:lnSpc>
                <a:spcPts val="11200"/>
              </a:lnSpc>
            </a:pPr>
            <a:r>
              <a:rPr lang="en-US" altLang="zh-CN" sz="49600" b="1" dirty="0">
                <a:solidFill>
                  <a:srgbClr val="FF0000"/>
                </a:solidFill>
                <a:effectLst>
                  <a:outerShdw blurRad="38100" dist="38100" dir="2700000" algn="tl">
                    <a:srgbClr val="000000">
                      <a:alpha val="43137"/>
                    </a:srgbClr>
                  </a:outerShdw>
                </a:effectLst>
              </a:rPr>
              <a:t>×</a:t>
            </a:r>
            <a:endParaRPr lang="zh-CN" altLang="en-US" sz="49600" b="1" dirty="0">
              <a:solidFill>
                <a:srgbClr val="FF0000"/>
              </a:solidFill>
              <a:effectLst>
                <a:outerShdw blurRad="38100" dist="38100" dir="2700000" algn="tl">
                  <a:srgbClr val="000000">
                    <a:alpha val="43137"/>
                  </a:srgbClr>
                </a:outerShdw>
              </a:effectLst>
            </a:endParaRPr>
          </a:p>
        </p:txBody>
      </p:sp>
      <p:sp>
        <p:nvSpPr>
          <p:cNvPr id="7" name="箭头: 右 6">
            <a:extLst>
              <a:ext uri="{FF2B5EF4-FFF2-40B4-BE49-F238E27FC236}">
                <a16:creationId xmlns:a16="http://schemas.microsoft.com/office/drawing/2014/main" id="{F7AE855A-230C-4A24-8F23-0F060216AFF3}"/>
              </a:ext>
            </a:extLst>
          </p:cNvPr>
          <p:cNvSpPr/>
          <p:nvPr/>
        </p:nvSpPr>
        <p:spPr>
          <a:xfrm>
            <a:off x="3059723" y="2286000"/>
            <a:ext cx="2004646"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306161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057886D8-C521-4C22-A37E-56266B0757B0}"/>
              </a:ext>
            </a:extLst>
          </p:cNvPr>
          <p:cNvSpPr txBox="1"/>
          <p:nvPr/>
        </p:nvSpPr>
        <p:spPr>
          <a:xfrm>
            <a:off x="620624" y="495209"/>
            <a:ext cx="697627"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打卡</a:t>
            </a:r>
          </a:p>
        </p:txBody>
      </p:sp>
      <p:sp>
        <p:nvSpPr>
          <p:cNvPr id="2" name="文本框 1">
            <a:extLst>
              <a:ext uri="{FF2B5EF4-FFF2-40B4-BE49-F238E27FC236}">
                <a16:creationId xmlns:a16="http://schemas.microsoft.com/office/drawing/2014/main" id="{9227C436-D622-48CE-98AD-39E345C16FC4}"/>
              </a:ext>
            </a:extLst>
          </p:cNvPr>
          <p:cNvSpPr txBox="1"/>
          <p:nvPr/>
        </p:nvSpPr>
        <p:spPr>
          <a:xfrm>
            <a:off x="1318251" y="1546578"/>
            <a:ext cx="6640416" cy="2831544"/>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zh-CN" altLang="en-US" sz="1600" b="1" dirty="0">
                <a:latin typeface="微软雅黑" panose="020B0503020204020204" pitchFamily="34" charset="-122"/>
                <a:ea typeface="微软雅黑" panose="020B0503020204020204" pitchFamily="34" charset="-122"/>
              </a:rPr>
              <a:t>人脸识别上班卡</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下班卡，</a:t>
            </a:r>
            <a:r>
              <a:rPr lang="en-US" altLang="zh-CN" sz="1600" b="1" dirty="0">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个工作日共</a:t>
            </a:r>
            <a:r>
              <a:rPr lang="en-US" altLang="zh-CN" sz="1600" b="1" dirty="0">
                <a:latin typeface="微软雅黑" panose="020B0503020204020204" pitchFamily="34" charset="-122"/>
                <a:ea typeface="微软雅黑" panose="020B0503020204020204" pitchFamily="34" charset="-122"/>
              </a:rPr>
              <a:t>2</a:t>
            </a:r>
            <a:r>
              <a:rPr lang="zh-CN" altLang="en-US" sz="1600" b="1" dirty="0">
                <a:latin typeface="微软雅黑" panose="020B0503020204020204" pitchFamily="34" charset="-122"/>
                <a:ea typeface="微软雅黑" panose="020B0503020204020204" pitchFamily="34" charset="-122"/>
              </a:rPr>
              <a:t>次打卡记录</a:t>
            </a:r>
            <a:endParaRPr lang="en-US" altLang="zh-CN" sz="1600" b="1"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en-US" sz="1600" b="1" dirty="0">
                <a:solidFill>
                  <a:srgbClr val="169E82"/>
                </a:solidFill>
                <a:latin typeface="微软雅黑" panose="020B0503020204020204" pitchFamily="34" charset="-122"/>
                <a:ea typeface="微软雅黑" panose="020B0503020204020204" pitchFamily="34" charset="-122"/>
              </a:rPr>
              <a:t>特殊情况：手机定位拍照打卡</a:t>
            </a:r>
            <a:endParaRPr lang="en-US" altLang="zh-CN" sz="1600" b="1" dirty="0">
              <a:solidFill>
                <a:srgbClr val="169E82"/>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如人脸识别不成功、停电、考勤机故障等原因导致无法正常打卡，需在一楼前台《考勤签到表》上如实填写上下班时间。当时在一楼前台处签到</a:t>
            </a:r>
            <a:r>
              <a:rPr lang="en-US" altLang="zh-CN" sz="1600" b="1" dirty="0">
                <a:latin typeface="微软雅黑" panose="020B0503020204020204" pitchFamily="34" charset="-122"/>
                <a:ea typeface="微软雅黑" panose="020B0503020204020204" pitchFamily="34" charset="-122"/>
              </a:rPr>
              <a:t>/</a:t>
            </a:r>
            <a:r>
              <a:rPr lang="zh-CN" altLang="zh-CN" sz="1600" b="1" dirty="0">
                <a:latin typeface="微软雅黑" panose="020B0503020204020204" pitchFamily="34" charset="-122"/>
                <a:ea typeface="微软雅黑" panose="020B0503020204020204" pitchFamily="34" charset="-122"/>
              </a:rPr>
              <a:t>签退则视为正常出勤，过时签到</a:t>
            </a:r>
            <a:r>
              <a:rPr lang="en-US" altLang="zh-CN" sz="1600" b="1" dirty="0">
                <a:latin typeface="微软雅黑" panose="020B0503020204020204" pitchFamily="34" charset="-122"/>
                <a:ea typeface="微软雅黑" panose="020B0503020204020204" pitchFamily="34" charset="-122"/>
              </a:rPr>
              <a:t>/</a:t>
            </a:r>
            <a:r>
              <a:rPr lang="zh-CN" altLang="zh-CN" sz="1600" b="1" dirty="0">
                <a:latin typeface="微软雅黑" panose="020B0503020204020204" pitchFamily="34" charset="-122"/>
                <a:ea typeface="微软雅黑" panose="020B0503020204020204" pitchFamily="34" charset="-122"/>
              </a:rPr>
              <a:t>签退无效。</a:t>
            </a:r>
          </a:p>
          <a:p>
            <a:endParaRPr lang="zh-CN" altLang="en-US" dirty="0"/>
          </a:p>
        </p:txBody>
      </p:sp>
    </p:spTree>
    <p:extLst>
      <p:ext uri="{BB962C8B-B14F-4D97-AF65-F5344CB8AC3E}">
        <p14:creationId xmlns:p14="http://schemas.microsoft.com/office/powerpoint/2010/main" val="23045786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057886D8-C521-4C22-A37E-56266B0757B0}"/>
              </a:ext>
            </a:extLst>
          </p:cNvPr>
          <p:cNvSpPr txBox="1"/>
          <p:nvPr/>
        </p:nvSpPr>
        <p:spPr>
          <a:xfrm>
            <a:off x="620624" y="495209"/>
            <a:ext cx="1723549"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考勤数据查询</a:t>
            </a:r>
          </a:p>
        </p:txBody>
      </p:sp>
      <p:sp>
        <p:nvSpPr>
          <p:cNvPr id="2" name="文本框 1">
            <a:extLst>
              <a:ext uri="{FF2B5EF4-FFF2-40B4-BE49-F238E27FC236}">
                <a16:creationId xmlns:a16="http://schemas.microsoft.com/office/drawing/2014/main" id="{9227C436-D622-48CE-98AD-39E345C16FC4}"/>
              </a:ext>
            </a:extLst>
          </p:cNvPr>
          <p:cNvSpPr txBox="1"/>
          <p:nvPr/>
        </p:nvSpPr>
        <p:spPr>
          <a:xfrm>
            <a:off x="620624" y="1332397"/>
            <a:ext cx="3897216" cy="2480294"/>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在个人钉钉上</a:t>
            </a:r>
            <a:r>
              <a:rPr lang="zh-CN" altLang="en-US" sz="1600" b="1" dirty="0">
                <a:latin typeface="微软雅黑" panose="020B0503020204020204" pitchFamily="34" charset="-122"/>
                <a:ea typeface="微软雅黑" panose="020B0503020204020204" pitchFamily="34" charset="-122"/>
              </a:rPr>
              <a:t>可以</a:t>
            </a:r>
            <a:r>
              <a:rPr lang="zh-CN" altLang="zh-CN" sz="1600" b="1" dirty="0">
                <a:latin typeface="微软雅黑" panose="020B0503020204020204" pitchFamily="34" charset="-122"/>
                <a:ea typeface="微软雅黑" panose="020B0503020204020204" pitchFamily="34" charset="-122"/>
              </a:rPr>
              <a:t>随时查询当月</a:t>
            </a:r>
            <a:r>
              <a:rPr lang="zh-CN" altLang="en-US" sz="1600" b="1" dirty="0">
                <a:latin typeface="微软雅黑" panose="020B0503020204020204" pitchFamily="34" charset="-122"/>
                <a:ea typeface="微软雅黑" panose="020B0503020204020204" pitchFamily="34" charset="-122"/>
              </a:rPr>
              <a:t>：</a:t>
            </a:r>
            <a:r>
              <a:rPr lang="zh-CN" altLang="zh-CN" sz="1600" b="1" dirty="0">
                <a:latin typeface="微软雅黑" panose="020B0503020204020204" pitchFamily="34" charset="-122"/>
                <a:ea typeface="微软雅黑" panose="020B0503020204020204" pitchFamily="34" charset="-122"/>
              </a:rPr>
              <a:t>考勤记录、换休记录。</a:t>
            </a:r>
            <a:endParaRPr lang="en-US" altLang="zh-CN" sz="1600" b="1"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zh-CN" sz="1600" b="1" dirty="0">
                <a:solidFill>
                  <a:srgbClr val="169E82"/>
                </a:solidFill>
                <a:latin typeface="微软雅黑" panose="020B0503020204020204" pitchFamily="34" charset="-122"/>
                <a:ea typeface="微软雅黑" panose="020B0503020204020204" pitchFamily="34" charset="-122"/>
              </a:rPr>
              <a:t>当日打卡异常者，须当时到人事部报备故障情况，否则均按照考勤机数据为准。</a:t>
            </a:r>
            <a:endParaRPr lang="zh-CN" altLang="en-US" sz="1600" b="1" dirty="0">
              <a:solidFill>
                <a:srgbClr val="169E82"/>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DA39751D-246F-4B0E-AF20-BD29579AE680}"/>
              </a:ext>
            </a:extLst>
          </p:cNvPr>
          <p:cNvPicPr>
            <a:picLocks noChangeAspect="1"/>
          </p:cNvPicPr>
          <p:nvPr/>
        </p:nvPicPr>
        <p:blipFill>
          <a:blip r:embed="rId3"/>
          <a:stretch>
            <a:fillRect/>
          </a:stretch>
        </p:blipFill>
        <p:spPr>
          <a:xfrm>
            <a:off x="5563165" y="351314"/>
            <a:ext cx="2639060" cy="4442460"/>
          </a:xfrm>
          <a:prstGeom prst="rect">
            <a:avLst/>
          </a:prstGeom>
        </p:spPr>
      </p:pic>
    </p:spTree>
    <p:extLst>
      <p:ext uri="{BB962C8B-B14F-4D97-AF65-F5344CB8AC3E}">
        <p14:creationId xmlns:p14="http://schemas.microsoft.com/office/powerpoint/2010/main" val="22727662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3612515" y="1891665"/>
            <a:ext cx="4018915" cy="583565"/>
          </a:xfrm>
          <a:prstGeom prst="rect">
            <a:avLst/>
          </a:prstGeom>
          <a:noFill/>
        </p:spPr>
        <p:txBody>
          <a:bodyPr wrap="square" rtlCol="0">
            <a:spAutoFit/>
          </a:bodyPr>
          <a:lstStyle/>
          <a:p>
            <a:pPr lvl="0"/>
            <a:r>
              <a:rPr lang="zh-CN" altLang="en-US" sz="3200" b="1" dirty="0">
                <a:solidFill>
                  <a:schemeClr val="accent1"/>
                </a:solidFill>
                <a:latin typeface="IrisUPC" panose="020B0604020202090204" pitchFamily="34" charset="-34"/>
                <a:ea typeface="方正兰亭粗黑简体" panose="02000000000000000000" pitchFamily="2" charset="-122"/>
                <a:cs typeface="IrisUPC" panose="020B0604020202090204" pitchFamily="34" charset="-34"/>
              </a:rPr>
              <a:t>考勤异常</a:t>
            </a:r>
          </a:p>
        </p:txBody>
      </p:sp>
      <p:sp>
        <p:nvSpPr>
          <p:cNvPr id="5" name="任意多边形 4"/>
          <p:cNvSpPr/>
          <p:nvPr/>
        </p:nvSpPr>
        <p:spPr>
          <a:xfrm>
            <a:off x="1951908" y="1408759"/>
            <a:ext cx="1504313" cy="1703679"/>
          </a:xfrm>
          <a:custGeom>
            <a:avLst/>
            <a:gdLst>
              <a:gd name="connsiteX0" fmla="*/ 0 w 2237850"/>
              <a:gd name="connsiteY0" fmla="*/ 0 h 2533650"/>
              <a:gd name="connsiteX1" fmla="*/ 2237850 w 2237850"/>
              <a:gd name="connsiteY1" fmla="*/ 0 h 2533650"/>
              <a:gd name="connsiteX2" fmla="*/ 2237850 w 2237850"/>
              <a:gd name="connsiteY2" fmla="*/ 666749 h 2533650"/>
              <a:gd name="connsiteX3" fmla="*/ 2148627 w 2237850"/>
              <a:gd name="connsiteY3" fmla="*/ 666749 h 2533650"/>
              <a:gd name="connsiteX4" fmla="*/ 2148627 w 2237850"/>
              <a:gd name="connsiteY4" fmla="*/ 89223 h 2533650"/>
              <a:gd name="connsiteX5" fmla="*/ 89223 w 2237850"/>
              <a:gd name="connsiteY5" fmla="*/ 89223 h 2533650"/>
              <a:gd name="connsiteX6" fmla="*/ 89223 w 2237850"/>
              <a:gd name="connsiteY6" fmla="*/ 2444427 h 2533650"/>
              <a:gd name="connsiteX7" fmla="*/ 2148627 w 2237850"/>
              <a:gd name="connsiteY7" fmla="*/ 2444427 h 2533650"/>
              <a:gd name="connsiteX8" fmla="*/ 2148627 w 2237850"/>
              <a:gd name="connsiteY8" fmla="*/ 1981136 h 2533650"/>
              <a:gd name="connsiteX9" fmla="*/ 2237850 w 2237850"/>
              <a:gd name="connsiteY9" fmla="*/ 1981136 h 2533650"/>
              <a:gd name="connsiteX10" fmla="*/ 2237850 w 2237850"/>
              <a:gd name="connsiteY10" fmla="*/ 2533650 h 2533650"/>
              <a:gd name="connsiteX11" fmla="*/ 0 w 2237850"/>
              <a:gd name="connsiteY11" fmla="*/ 2533650 h 2533650"/>
              <a:gd name="connsiteX12" fmla="*/ 0 w 2237850"/>
              <a:gd name="connsiteY12"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7850" h="2533650">
                <a:moveTo>
                  <a:pt x="0" y="0"/>
                </a:moveTo>
                <a:lnTo>
                  <a:pt x="2237850" y="0"/>
                </a:lnTo>
                <a:lnTo>
                  <a:pt x="2237850" y="666749"/>
                </a:lnTo>
                <a:lnTo>
                  <a:pt x="2148627" y="666749"/>
                </a:lnTo>
                <a:lnTo>
                  <a:pt x="2148627" y="89223"/>
                </a:lnTo>
                <a:lnTo>
                  <a:pt x="89223" y="89223"/>
                </a:lnTo>
                <a:lnTo>
                  <a:pt x="89223" y="2444427"/>
                </a:lnTo>
                <a:lnTo>
                  <a:pt x="2148627" y="2444427"/>
                </a:lnTo>
                <a:lnTo>
                  <a:pt x="2148627" y="1981136"/>
                </a:lnTo>
                <a:lnTo>
                  <a:pt x="2237850" y="1981136"/>
                </a:lnTo>
                <a:lnTo>
                  <a:pt x="2237850" y="2533650"/>
                </a:lnTo>
                <a:lnTo>
                  <a:pt x="0" y="25336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7" name="文本框 11"/>
          <p:cNvSpPr txBox="1"/>
          <p:nvPr/>
        </p:nvSpPr>
        <p:spPr>
          <a:xfrm>
            <a:off x="2124484" y="1328464"/>
            <a:ext cx="1547694" cy="1999906"/>
          </a:xfrm>
          <a:prstGeom prst="rect">
            <a:avLst/>
          </a:prstGeom>
          <a:noFill/>
        </p:spPr>
        <p:txBody>
          <a:bodyPr wrap="square" rtlCol="0">
            <a:spAutoFit/>
          </a:bodyPr>
          <a:lstStyle/>
          <a:p>
            <a:r>
              <a:rPr lang="en-US" altLang="zh-CN" sz="12395" dirty="0">
                <a:solidFill>
                  <a:schemeClr val="accent1"/>
                </a:solidFill>
                <a:latin typeface="IrisUPC" panose="020B0604020202090204" pitchFamily="34" charset="-34"/>
                <a:cs typeface="IrisUPC" panose="020B0604020202090204" pitchFamily="34" charset="-34"/>
              </a:rPr>
              <a:t>03</a:t>
            </a:r>
            <a:endParaRPr lang="zh-CN" altLang="en-US" sz="12395" dirty="0">
              <a:solidFill>
                <a:schemeClr val="accent1"/>
              </a:solidFill>
              <a:latin typeface="IrisUPC" panose="020B0604020202090204" pitchFamily="34" charset="-34"/>
              <a:cs typeface="IrisUPC" panose="020B0604020202090204" pitchFamily="34" charset="-34"/>
            </a:endParaRPr>
          </a:p>
        </p:txBody>
      </p:sp>
    </p:spTree>
    <p:extLst>
      <p:ext uri="{BB962C8B-B14F-4D97-AF65-F5344CB8AC3E}">
        <p14:creationId xmlns:p14="http://schemas.microsoft.com/office/powerpoint/2010/main" val="219060398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052418" y="3361194"/>
            <a:ext cx="301913" cy="719066"/>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1"/>
          </a:solidFill>
          <a:ln w="3175" cap="flat" cmpd="sng">
            <a:noFill/>
            <a:bevel/>
          </a:ln>
        </p:spPr>
        <p:txBody>
          <a:bodyPr lIns="61211" tIns="30605" rIns="61211" bIns="30605" anchor="ctr"/>
          <a:lstStyle/>
          <a:p>
            <a:pPr algn="ctr"/>
            <a:endParaRPr lang="zh-CN" altLang="en-US" sz="1100">
              <a:solidFill>
                <a:srgbClr val="FFFFFF"/>
              </a:solidFill>
              <a:latin typeface="微软雅黑" panose="020B0503020204020204" pitchFamily="34" charset="-122"/>
              <a:ea typeface="微软雅黑" panose="020B0503020204020204" pitchFamily="34" charset="-122"/>
            </a:endParaRPr>
          </a:p>
        </p:txBody>
      </p:sp>
      <p:sp>
        <p:nvSpPr>
          <p:cNvPr id="7" name="Freeform 8"/>
          <p:cNvSpPr/>
          <p:nvPr/>
        </p:nvSpPr>
        <p:spPr bwMode="auto">
          <a:xfrm>
            <a:off x="1355703" y="1056823"/>
            <a:ext cx="1668416" cy="216797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F59B11"/>
          </a:solidFill>
          <a:ln w="3175" cap="flat" cmpd="sng">
            <a:noFill/>
            <a:bevel/>
          </a:ln>
        </p:spPr>
        <p:txBody>
          <a:bodyPr lIns="61211" tIns="30605" rIns="61211" bIns="30605" anchor="ctr"/>
          <a:lstStyle/>
          <a:p>
            <a:pPr algn="ctr"/>
            <a:endParaRPr lang="zh-CN" altLang="en-US" sz="1500" b="1">
              <a:solidFill>
                <a:srgbClr val="FFFFFF"/>
              </a:solidFill>
              <a:latin typeface="微软雅黑" panose="020B0503020204020204" pitchFamily="34" charset="-122"/>
              <a:ea typeface="微软雅黑" panose="020B0503020204020204" pitchFamily="34" charset="-122"/>
            </a:endParaRPr>
          </a:p>
        </p:txBody>
      </p:sp>
      <p:sp>
        <p:nvSpPr>
          <p:cNvPr id="8" name="Freeform 9"/>
          <p:cNvSpPr/>
          <p:nvPr/>
        </p:nvSpPr>
        <p:spPr bwMode="auto">
          <a:xfrm>
            <a:off x="1799185" y="1056823"/>
            <a:ext cx="1141512" cy="783089"/>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2"/>
          </a:solidFill>
          <a:ln w="3175" cap="flat" cmpd="sng">
            <a:noFill/>
            <a:bevel/>
          </a:ln>
        </p:spPr>
        <p:txBody>
          <a:bodyPr lIns="61211" tIns="30605" rIns="61211" bIns="30605" anchor="ctr"/>
          <a:lstStyle/>
          <a:p>
            <a:pPr algn="ct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9" name="Freeform 10"/>
          <p:cNvSpPr/>
          <p:nvPr/>
        </p:nvSpPr>
        <p:spPr bwMode="auto">
          <a:xfrm>
            <a:off x="2389755" y="1511494"/>
            <a:ext cx="642700" cy="1131380"/>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169E82"/>
          </a:solidFill>
          <a:ln w="3175" cap="flat" cmpd="sng">
            <a:noFill/>
            <a:bevel/>
          </a:ln>
        </p:spPr>
        <p:txBody>
          <a:bodyPr lIns="61211" tIns="30605" rIns="61211" bIns="30605" anchor="ctr"/>
          <a:lstStyle/>
          <a:p>
            <a:pPr algn="ct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10" name="Freeform 11"/>
          <p:cNvSpPr/>
          <p:nvPr/>
        </p:nvSpPr>
        <p:spPr bwMode="auto">
          <a:xfrm>
            <a:off x="1347367" y="1170218"/>
            <a:ext cx="705051" cy="1153947"/>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1"/>
          </a:solidFill>
          <a:ln w="3175" cap="flat" cmpd="sng">
            <a:noFill/>
            <a:bevel/>
          </a:ln>
        </p:spPr>
        <p:txBody>
          <a:bodyPr lIns="61211" tIns="30605" rIns="61211" bIns="30605" anchor="ctr"/>
          <a:lstStyle/>
          <a:p>
            <a:pPr algn="ct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5596994" y="633891"/>
            <a:ext cx="2855595" cy="422932"/>
          </a:xfrm>
          <a:prstGeom prst="rect">
            <a:avLst/>
          </a:prstGeom>
          <a:noFill/>
        </p:spPr>
        <p:txBody>
          <a:bodyPr wrap="square" lIns="61211" tIns="30605" rIns="61211" bIns="30605" rtlCol="0">
            <a:spAutoFit/>
          </a:bodyPr>
          <a:lstStyle/>
          <a:p>
            <a:pPr>
              <a:lnSpc>
                <a:spcPct val="130000"/>
              </a:lnSpc>
            </a:pPr>
            <a:r>
              <a:rPr lang="zh-CN" altLang="en-US" sz="2000" b="1" dirty="0">
                <a:latin typeface="微软雅黑" panose="020B0503020204020204" pitchFamily="34" charset="-122"/>
                <a:ea typeface="微软雅黑" panose="020B0503020204020204" pitchFamily="34" charset="-122"/>
              </a:rPr>
              <a:t>迟到</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早退</a:t>
            </a:r>
            <a:endParaRPr lang="zh-CN" altLang="en-US" sz="2000" dirty="0">
              <a:latin typeface="微软雅黑" panose="020B0503020204020204" pitchFamily="34" charset="-122"/>
              <a:ea typeface="微软雅黑" panose="020B0503020204020204" pitchFamily="34" charset="-122"/>
            </a:endParaRPr>
          </a:p>
        </p:txBody>
      </p:sp>
      <p:grpSp>
        <p:nvGrpSpPr>
          <p:cNvPr id="2" name="组合 16"/>
          <p:cNvGrpSpPr/>
          <p:nvPr/>
        </p:nvGrpSpPr>
        <p:grpSpPr>
          <a:xfrm>
            <a:off x="4280255" y="658695"/>
            <a:ext cx="401342" cy="398128"/>
            <a:chOff x="6409426" y="1173624"/>
            <a:chExt cx="962086" cy="962084"/>
          </a:xfrm>
          <a:solidFill>
            <a:schemeClr val="tx2">
              <a:lumMod val="75000"/>
            </a:schemeClr>
          </a:solidFill>
        </p:grpSpPr>
        <p:sp>
          <p:nvSpPr>
            <p:cNvPr id="18" name="椭圆 17"/>
            <p:cNvSpPr/>
            <p:nvPr/>
          </p:nvSpPr>
          <p:spPr bwMode="auto">
            <a:xfrm>
              <a:off x="6409426" y="1173624"/>
              <a:ext cx="962086" cy="962084"/>
            </a:xfrm>
            <a:prstGeom prst="ellipse">
              <a:avLst/>
            </a:prstGeom>
            <a:solidFill>
              <a:schemeClr val="accent1"/>
            </a:solidFill>
            <a:ln w="3175" cap="flat" cmpd="sng">
              <a:noFill/>
              <a:bevel/>
            </a:ln>
          </p:spPr>
          <p:txBody>
            <a:bodyPr anchor="ctr"/>
            <a:lstStyle/>
            <a:p>
              <a:pPr algn="ctr"/>
              <a:endParaRPr lang="zh-CN" altLang="en-US" sz="1200" b="1">
                <a:solidFill>
                  <a:srgbClr val="314865"/>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616339" y="1282180"/>
              <a:ext cx="546387" cy="717446"/>
            </a:xfrm>
            <a:prstGeom prst="rect">
              <a:avLst/>
            </a:prstGeom>
            <a:no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en-US" altLang="zh-CN" sz="1200" b="1" dirty="0">
                  <a:latin typeface="微软雅黑" panose="020B0503020204020204" pitchFamily="34" charset="-122"/>
                </a:rPr>
                <a:t>1</a:t>
              </a:r>
              <a:endParaRPr lang="zh-CN" altLang="en-US" sz="1200" b="1" dirty="0">
                <a:latin typeface="微软雅黑" panose="020B0503020204020204" pitchFamily="34" charset="-122"/>
              </a:endParaRPr>
            </a:p>
          </p:txBody>
        </p:sp>
      </p:grpSp>
      <p:grpSp>
        <p:nvGrpSpPr>
          <p:cNvPr id="3" name="组合 19"/>
          <p:cNvGrpSpPr/>
          <p:nvPr/>
        </p:nvGrpSpPr>
        <p:grpSpPr>
          <a:xfrm>
            <a:off x="4280255" y="1488665"/>
            <a:ext cx="401342" cy="398128"/>
            <a:chOff x="6409426" y="2394908"/>
            <a:chExt cx="962086" cy="962084"/>
          </a:xfrm>
          <a:solidFill>
            <a:schemeClr val="accent1">
              <a:lumMod val="75000"/>
            </a:schemeClr>
          </a:solidFill>
        </p:grpSpPr>
        <p:sp>
          <p:nvSpPr>
            <p:cNvPr id="21" name="椭圆 20"/>
            <p:cNvSpPr/>
            <p:nvPr/>
          </p:nvSpPr>
          <p:spPr bwMode="auto">
            <a:xfrm>
              <a:off x="6409426" y="2394908"/>
              <a:ext cx="962086" cy="962084"/>
            </a:xfrm>
            <a:prstGeom prst="ellipse">
              <a:avLst/>
            </a:prstGeom>
            <a:solidFill>
              <a:schemeClr val="accent2"/>
            </a:solidFill>
            <a:ln w="3175" cap="flat" cmpd="sng">
              <a:noFill/>
              <a:bevel/>
            </a:ln>
          </p:spPr>
          <p:txBody>
            <a:bodyPr anchor="ctr"/>
            <a:lstStyle/>
            <a:p>
              <a:pPr algn="ct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600496" y="2510335"/>
              <a:ext cx="546387" cy="717446"/>
            </a:xfrm>
            <a:prstGeom prst="rect">
              <a:avLst/>
            </a:prstGeom>
            <a:noFill/>
            <a:ln w="3175" cap="flat" cmpd="sng">
              <a:noFill/>
              <a:bevel/>
            </a:ln>
          </p:spPr>
          <p:txBody>
            <a:bodyPr anchor="ctr"/>
            <a:lstStyle>
              <a:defPPr>
                <a:defRPr lang="zh-CN"/>
              </a:defPPr>
              <a:lvl1pPr algn="ctr">
                <a:defRPr sz="1600">
                  <a:solidFill>
                    <a:srgbClr val="FFFFFF"/>
                  </a:solidFill>
                  <a:latin typeface="+mn-ea"/>
                  <a:ea typeface="+mn-ea"/>
                </a:defRPr>
              </a:lvl1pPr>
            </a:lstStyle>
            <a:p>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grpSp>
      <p:grpSp>
        <p:nvGrpSpPr>
          <p:cNvPr id="4" name="组合 22"/>
          <p:cNvGrpSpPr/>
          <p:nvPr/>
        </p:nvGrpSpPr>
        <p:grpSpPr>
          <a:xfrm>
            <a:off x="4280257" y="2287161"/>
            <a:ext cx="401342" cy="398128"/>
            <a:chOff x="6409426" y="3568104"/>
            <a:chExt cx="962086" cy="962084"/>
          </a:xfrm>
          <a:solidFill>
            <a:srgbClr val="169E82"/>
          </a:solidFill>
        </p:grpSpPr>
        <p:sp>
          <p:nvSpPr>
            <p:cNvPr id="24" name="椭圆 23"/>
            <p:cNvSpPr/>
            <p:nvPr/>
          </p:nvSpPr>
          <p:spPr bwMode="auto">
            <a:xfrm>
              <a:off x="6409426" y="3568104"/>
              <a:ext cx="962086" cy="962084"/>
            </a:xfrm>
            <a:prstGeom prst="ellipse">
              <a:avLst/>
            </a:prstGeom>
            <a:grpFill/>
            <a:ln w="3175" cap="flat" cmpd="sng">
              <a:noFill/>
              <a:bevel/>
            </a:ln>
          </p:spPr>
          <p:txBody>
            <a:bodyPr anchor="ctr"/>
            <a:lstStyle/>
            <a:p>
              <a:pPr algn="ct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629988" y="3710247"/>
              <a:ext cx="546387" cy="717446"/>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en-US" altLang="zh-CN" sz="1200" b="1" dirty="0">
                  <a:latin typeface="微软雅黑" panose="020B0503020204020204" pitchFamily="34" charset="-122"/>
                </a:rPr>
                <a:t>3</a:t>
              </a:r>
              <a:endParaRPr lang="zh-CN" altLang="en-US" sz="1200" b="1" dirty="0">
                <a:latin typeface="微软雅黑" panose="020B0503020204020204" pitchFamily="34" charset="-122"/>
              </a:endParaRPr>
            </a:p>
          </p:txBody>
        </p:sp>
      </p:grpSp>
      <p:grpSp>
        <p:nvGrpSpPr>
          <p:cNvPr id="5" name="组合 25"/>
          <p:cNvGrpSpPr/>
          <p:nvPr/>
        </p:nvGrpSpPr>
        <p:grpSpPr>
          <a:xfrm>
            <a:off x="4280257" y="3117255"/>
            <a:ext cx="401342" cy="398128"/>
            <a:chOff x="6409426" y="4869160"/>
            <a:chExt cx="962086" cy="962084"/>
          </a:xfrm>
          <a:solidFill>
            <a:srgbClr val="F59B11"/>
          </a:solidFill>
        </p:grpSpPr>
        <p:sp>
          <p:nvSpPr>
            <p:cNvPr id="27" name="椭圆 26"/>
            <p:cNvSpPr/>
            <p:nvPr/>
          </p:nvSpPr>
          <p:spPr bwMode="auto">
            <a:xfrm>
              <a:off x="6409426" y="4869160"/>
              <a:ext cx="962086" cy="962084"/>
            </a:xfrm>
            <a:prstGeom prst="ellipse">
              <a:avLst/>
            </a:prstGeom>
            <a:grpFill/>
            <a:ln w="3175" cap="flat" cmpd="sng">
              <a:noFill/>
              <a:bevel/>
            </a:ln>
          </p:spPr>
          <p:txBody>
            <a:bodyPr anchor="ctr"/>
            <a:lstStyle/>
            <a:p>
              <a:pPr algn="ct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595474" y="4996174"/>
              <a:ext cx="546387" cy="717446"/>
            </a:xfrm>
            <a:prstGeom prst="rect">
              <a:avLst/>
            </a:prstGeom>
            <a:grpFill/>
            <a:ln w="3175" cap="flat" cmpd="sng">
              <a:noFill/>
              <a:bevel/>
            </a:ln>
          </p:spPr>
          <p:txBody>
            <a:bodyPr anchor="ctr"/>
            <a:lstStyle>
              <a:defPPr>
                <a:defRPr lang="zh-CN"/>
              </a:defPPr>
              <a:lvl1pPr algn="ctr">
                <a:defRPr sz="1600">
                  <a:solidFill>
                    <a:srgbClr val="FFFFFF"/>
                  </a:solidFill>
                  <a:latin typeface="+mn-ea"/>
                  <a:ea typeface="+mn-ea"/>
                </a:defRPr>
              </a:lvl1pPr>
            </a:lstStyle>
            <a:p>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p:txBody>
        </p:sp>
      </p:grpSp>
      <p:sp>
        <p:nvSpPr>
          <p:cNvPr id="29" name="TextBox 28"/>
          <p:cNvSpPr txBox="1"/>
          <p:nvPr/>
        </p:nvSpPr>
        <p:spPr>
          <a:xfrm>
            <a:off x="5596994" y="1456536"/>
            <a:ext cx="2487797" cy="422932"/>
          </a:xfrm>
          <a:prstGeom prst="rect">
            <a:avLst/>
          </a:prstGeom>
          <a:noFill/>
        </p:spPr>
        <p:txBody>
          <a:bodyPr wrap="square" lIns="61211" tIns="30605" rIns="61211" bIns="30605" rtlCol="0">
            <a:spAutoFit/>
          </a:bodyPr>
          <a:lstStyle/>
          <a:p>
            <a:pPr>
              <a:lnSpc>
                <a:spcPct val="130000"/>
              </a:lnSpc>
            </a:pPr>
            <a:r>
              <a:rPr lang="zh-CN" altLang="en-US" sz="2000" b="1" dirty="0">
                <a:latin typeface="微软雅黑" panose="020B0503020204020204" pitchFamily="34" charset="-122"/>
                <a:ea typeface="微软雅黑" panose="020B0503020204020204" pitchFamily="34" charset="-122"/>
              </a:rPr>
              <a:t>溜岗</a:t>
            </a:r>
            <a:endParaRPr lang="en-US" altLang="zh-CN" sz="2000" b="1" dirty="0">
              <a:latin typeface="微软雅黑" panose="020B0503020204020204" pitchFamily="34" charset="-122"/>
              <a:ea typeface="微软雅黑" panose="020B0503020204020204" pitchFamily="34" charset="-122"/>
            </a:endParaRPr>
          </a:p>
        </p:txBody>
      </p:sp>
      <p:sp>
        <p:nvSpPr>
          <p:cNvPr id="30" name="TextBox 29"/>
          <p:cNvSpPr txBox="1"/>
          <p:nvPr/>
        </p:nvSpPr>
        <p:spPr>
          <a:xfrm>
            <a:off x="5596997" y="2284411"/>
            <a:ext cx="2487794" cy="422932"/>
          </a:xfrm>
          <a:prstGeom prst="rect">
            <a:avLst/>
          </a:prstGeom>
          <a:noFill/>
        </p:spPr>
        <p:txBody>
          <a:bodyPr wrap="square" lIns="61211" tIns="30605" rIns="61211" bIns="30605" rtlCol="0">
            <a:spAutoFit/>
          </a:bodyPr>
          <a:lstStyle/>
          <a:p>
            <a:pPr>
              <a:lnSpc>
                <a:spcPct val="130000"/>
              </a:lnSpc>
            </a:pPr>
            <a:r>
              <a:rPr lang="zh-CN" altLang="en-US" sz="2000" b="1" dirty="0">
                <a:latin typeface="微软雅黑" panose="020B0503020204020204" pitchFamily="34" charset="-122"/>
                <a:ea typeface="微软雅黑" panose="020B0503020204020204" pitchFamily="34" charset="-122"/>
              </a:rPr>
              <a:t>外出</a:t>
            </a:r>
            <a:endParaRPr lang="en-US" altLang="zh-CN" sz="2000" b="1" dirty="0">
              <a:latin typeface="微软雅黑" panose="020B0503020204020204" pitchFamily="34" charset="-122"/>
              <a:ea typeface="微软雅黑" panose="020B0503020204020204" pitchFamily="34" charset="-122"/>
            </a:endParaRPr>
          </a:p>
        </p:txBody>
      </p:sp>
      <p:sp>
        <p:nvSpPr>
          <p:cNvPr id="31" name="TextBox 30"/>
          <p:cNvSpPr txBox="1"/>
          <p:nvPr/>
        </p:nvSpPr>
        <p:spPr>
          <a:xfrm>
            <a:off x="5596995" y="3120765"/>
            <a:ext cx="2487796" cy="422932"/>
          </a:xfrm>
          <a:prstGeom prst="rect">
            <a:avLst/>
          </a:prstGeom>
          <a:noFill/>
        </p:spPr>
        <p:txBody>
          <a:bodyPr wrap="square" lIns="61211" tIns="30605" rIns="61211" bIns="30605" rtlCol="0">
            <a:spAutoFit/>
          </a:bodyPr>
          <a:lstStyle/>
          <a:p>
            <a:pPr>
              <a:lnSpc>
                <a:spcPct val="130000"/>
              </a:lnSpc>
            </a:pPr>
            <a:r>
              <a:rPr lang="zh-CN" altLang="en-US" sz="2000" b="1" dirty="0">
                <a:latin typeface="微软雅黑" panose="020B0503020204020204" pitchFamily="34" charset="-122"/>
                <a:ea typeface="微软雅黑" panose="020B0503020204020204" pitchFamily="34" charset="-122"/>
              </a:rPr>
              <a:t>缺卡</a:t>
            </a:r>
            <a:endParaRPr lang="en-US" altLang="zh-CN" sz="2000" b="1" dirty="0">
              <a:latin typeface="微软雅黑" panose="020B0503020204020204" pitchFamily="34" charset="-122"/>
              <a:ea typeface="微软雅黑" panose="020B0503020204020204" pitchFamily="34" charset="-122"/>
            </a:endParaRPr>
          </a:p>
        </p:txBody>
      </p:sp>
      <p:grpSp>
        <p:nvGrpSpPr>
          <p:cNvPr id="17" name="组合 19"/>
          <p:cNvGrpSpPr/>
          <p:nvPr/>
        </p:nvGrpSpPr>
        <p:grpSpPr>
          <a:xfrm>
            <a:off x="4280255" y="3982945"/>
            <a:ext cx="401342" cy="398128"/>
            <a:chOff x="6409426" y="2394908"/>
            <a:chExt cx="962086" cy="962084"/>
          </a:xfrm>
          <a:solidFill>
            <a:srgbClr val="169E82"/>
          </a:solidFill>
        </p:grpSpPr>
        <p:sp>
          <p:nvSpPr>
            <p:cNvPr id="20" name="椭圆 19"/>
            <p:cNvSpPr/>
            <p:nvPr/>
          </p:nvSpPr>
          <p:spPr bwMode="auto">
            <a:xfrm>
              <a:off x="6409426" y="2394908"/>
              <a:ext cx="962086" cy="962084"/>
            </a:xfrm>
            <a:prstGeom prst="ellipse">
              <a:avLst/>
            </a:prstGeom>
            <a:grpFill/>
            <a:ln w="3175" cap="flat" cmpd="sng">
              <a:noFill/>
              <a:bevel/>
            </a:ln>
          </p:spPr>
          <p:txBody>
            <a:bodyPr anchor="ctr"/>
            <a:lstStyle/>
            <a:p>
              <a:pPr algn="ct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23" name="TextBox 21"/>
            <p:cNvSpPr txBox="1"/>
            <p:nvPr/>
          </p:nvSpPr>
          <p:spPr>
            <a:xfrm>
              <a:off x="6600496" y="2510335"/>
              <a:ext cx="546387" cy="717446"/>
            </a:xfrm>
            <a:prstGeom prst="rect">
              <a:avLst/>
            </a:prstGeom>
            <a:grpFill/>
            <a:ln w="3175" cap="flat" cmpd="sng">
              <a:noFill/>
              <a:bevel/>
            </a:ln>
          </p:spPr>
          <p:txBody>
            <a:bodyPr anchor="ctr"/>
            <a:lstStyle>
              <a:defPPr>
                <a:defRPr lang="zh-CN"/>
              </a:defPPr>
              <a:lvl1pPr algn="ctr">
                <a:defRPr sz="1600">
                  <a:solidFill>
                    <a:srgbClr val="FFFFFF"/>
                  </a:solidFill>
                  <a:latin typeface="+mn-ea"/>
                  <a:ea typeface="+mn-ea"/>
                </a:defRPr>
              </a:lvl1pPr>
            </a:lstStyle>
            <a:p>
              <a:r>
                <a:rPr lang="en-US" altLang="zh-CN" b="1" dirty="0">
                  <a:latin typeface="微软雅黑" panose="020B0503020204020204" pitchFamily="34" charset="-122"/>
                  <a:ea typeface="微软雅黑" panose="020B0503020204020204" pitchFamily="34" charset="-122"/>
                </a:rPr>
                <a:t>5</a:t>
              </a:r>
              <a:endParaRPr lang="zh-CN" altLang="en-US" b="1" dirty="0">
                <a:latin typeface="微软雅黑" panose="020B0503020204020204" pitchFamily="34" charset="-122"/>
                <a:ea typeface="微软雅黑" panose="020B0503020204020204" pitchFamily="34" charset="-122"/>
              </a:endParaRPr>
            </a:p>
          </p:txBody>
        </p:sp>
      </p:grpSp>
      <p:sp>
        <p:nvSpPr>
          <p:cNvPr id="26" name="TextBox 28"/>
          <p:cNvSpPr txBox="1"/>
          <p:nvPr/>
        </p:nvSpPr>
        <p:spPr>
          <a:xfrm>
            <a:off x="5596994" y="3977343"/>
            <a:ext cx="3123565" cy="422932"/>
          </a:xfrm>
          <a:prstGeom prst="rect">
            <a:avLst/>
          </a:prstGeom>
          <a:noFill/>
        </p:spPr>
        <p:txBody>
          <a:bodyPr wrap="square" lIns="61211" tIns="30605" rIns="61211" bIns="30605" rtlCol="0">
            <a:spAutoFit/>
          </a:bodyPr>
          <a:lstStyle/>
          <a:p>
            <a:pPr>
              <a:lnSpc>
                <a:spcPct val="130000"/>
              </a:lnSpc>
            </a:pPr>
            <a:r>
              <a:rPr lang="zh-CN" altLang="en-US" sz="2000" b="1" dirty="0">
                <a:latin typeface="微软雅黑" panose="020B0503020204020204" pitchFamily="34" charset="-122"/>
                <a:ea typeface="微软雅黑" panose="020B0503020204020204" pitchFamily="34" charset="-122"/>
              </a:rPr>
              <a:t>旷工</a:t>
            </a:r>
            <a:endParaRPr lang="en-US" altLang="zh-CN" sz="2000" b="1" dirty="0">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F806F4CA-32B0-4E92-96F6-ABB8967D13BF}"/>
              </a:ext>
            </a:extLst>
          </p:cNvPr>
          <p:cNvSpPr txBox="1"/>
          <p:nvPr/>
        </p:nvSpPr>
        <p:spPr>
          <a:xfrm>
            <a:off x="620624" y="495209"/>
            <a:ext cx="1210588" cy="400110"/>
          </a:xfrm>
          <a:prstGeom prst="rect">
            <a:avLst/>
          </a:prstGeom>
          <a:noFill/>
        </p:spPr>
        <p:txBody>
          <a:bodyPr wrap="non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考勤异常</a:t>
            </a:r>
          </a:p>
        </p:txBody>
      </p:sp>
    </p:spTree>
    <p:extLst>
      <p:ext uri="{BB962C8B-B14F-4D97-AF65-F5344CB8AC3E}">
        <p14:creationId xmlns:p14="http://schemas.microsoft.com/office/powerpoint/2010/main" val="221691549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6" grpId="0"/>
      <p:bldP spid="29" grpId="0"/>
      <p:bldP spid="30" grpId="0"/>
      <p:bldP spid="31" grpId="0"/>
      <p:bldP spid="26"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057886D8-C521-4C22-A37E-56266B0757B0}"/>
              </a:ext>
            </a:extLst>
          </p:cNvPr>
          <p:cNvSpPr txBox="1"/>
          <p:nvPr/>
        </p:nvSpPr>
        <p:spPr>
          <a:xfrm>
            <a:off x="394846" y="1127567"/>
            <a:ext cx="1723549" cy="400110"/>
          </a:xfrm>
          <a:prstGeom prst="rect">
            <a:avLst/>
          </a:prstGeom>
          <a:noFill/>
        </p:spPr>
        <p:txBody>
          <a:bodyPr wrap="squar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迟到</a:t>
            </a:r>
            <a:r>
              <a:rPr lang="en-US" altLang="zh-CN" sz="2000" b="1" dirty="0">
                <a:solidFill>
                  <a:srgbClr val="169E82"/>
                </a:solidFill>
                <a:latin typeface="微软雅黑" panose="020B0503020204020204" pitchFamily="34" charset="-122"/>
                <a:ea typeface="微软雅黑" panose="020B0503020204020204" pitchFamily="34" charset="-122"/>
              </a:rPr>
              <a:t>/</a:t>
            </a:r>
            <a:r>
              <a:rPr lang="zh-CN" altLang="en-US" sz="2000" b="1" dirty="0">
                <a:solidFill>
                  <a:srgbClr val="169E82"/>
                </a:solidFill>
                <a:latin typeface="微软雅黑" panose="020B0503020204020204" pitchFamily="34" charset="-122"/>
                <a:ea typeface="微软雅黑" panose="020B0503020204020204" pitchFamily="34" charset="-122"/>
              </a:rPr>
              <a:t>早退</a:t>
            </a:r>
          </a:p>
        </p:txBody>
      </p:sp>
      <p:sp>
        <p:nvSpPr>
          <p:cNvPr id="2" name="文本框 1">
            <a:extLst>
              <a:ext uri="{FF2B5EF4-FFF2-40B4-BE49-F238E27FC236}">
                <a16:creationId xmlns:a16="http://schemas.microsoft.com/office/drawing/2014/main" id="{9227C436-D622-48CE-98AD-39E345C16FC4}"/>
              </a:ext>
            </a:extLst>
          </p:cNvPr>
          <p:cNvSpPr txBox="1"/>
          <p:nvPr/>
        </p:nvSpPr>
        <p:spPr>
          <a:xfrm>
            <a:off x="300884" y="1477224"/>
            <a:ext cx="4086578" cy="2612638"/>
          </a:xfrm>
          <a:prstGeom prst="rect">
            <a:avLst/>
          </a:prstGeom>
          <a:noFill/>
        </p:spPr>
        <p:txBody>
          <a:bodyPr wrap="square" rtlCol="0">
            <a:spAutoFit/>
          </a:bodyPr>
          <a:lstStyle/>
          <a:p>
            <a:pPr marL="285750" lvl="0" indent="-285750">
              <a:lnSpc>
                <a:spcPct val="200000"/>
              </a:lnSpc>
              <a:buFont typeface="Wingdings" panose="05000000000000000000" pitchFamily="2" charset="2"/>
              <a:buChar char="ü"/>
            </a:pPr>
            <a:r>
              <a:rPr lang="zh-CN" altLang="zh-CN" sz="1400" b="1" dirty="0">
                <a:latin typeface="微软雅黑" panose="020B0503020204020204" pitchFamily="34" charset="-122"/>
                <a:ea typeface="微软雅黑" panose="020B0503020204020204" pitchFamily="34" charset="-122"/>
              </a:rPr>
              <a:t>从公司规定上班时间起</a:t>
            </a:r>
            <a:r>
              <a:rPr lang="en-US" altLang="zh-CN" sz="1400" b="1" dirty="0">
                <a:latin typeface="微软雅黑" panose="020B0503020204020204" pitchFamily="34" charset="-122"/>
                <a:ea typeface="微软雅黑" panose="020B0503020204020204" pitchFamily="34" charset="-122"/>
              </a:rPr>
              <a:t>1</a:t>
            </a:r>
            <a:r>
              <a:rPr lang="zh-CN" altLang="zh-CN" sz="1400" b="1" dirty="0">
                <a:latin typeface="微软雅黑" panose="020B0503020204020204" pitchFamily="34" charset="-122"/>
                <a:ea typeface="微软雅黑" panose="020B0503020204020204" pitchFamily="34" charset="-122"/>
              </a:rPr>
              <a:t>个小时内未到岗界定为迟到，未到下班时间提前</a:t>
            </a:r>
            <a:r>
              <a:rPr lang="en-US" altLang="zh-CN" sz="1400" b="1" dirty="0">
                <a:latin typeface="微软雅黑" panose="020B0503020204020204" pitchFamily="34" charset="-122"/>
                <a:ea typeface="微软雅黑" panose="020B0503020204020204" pitchFamily="34" charset="-122"/>
              </a:rPr>
              <a:t>1</a:t>
            </a:r>
            <a:r>
              <a:rPr lang="zh-CN" altLang="zh-CN" sz="1400" b="1" dirty="0">
                <a:latin typeface="微软雅黑" panose="020B0503020204020204" pitchFamily="34" charset="-122"/>
                <a:ea typeface="微软雅黑" panose="020B0503020204020204" pitchFamily="34" charset="-122"/>
              </a:rPr>
              <a:t>个小时内离岗界定为早退。</a:t>
            </a:r>
            <a:endParaRPr lang="en-US" altLang="zh-CN" sz="1400" b="1" dirty="0">
              <a:latin typeface="微软雅黑" panose="020B0503020204020204" pitchFamily="34" charset="-122"/>
              <a:ea typeface="微软雅黑" panose="020B0503020204020204" pitchFamily="34" charset="-122"/>
            </a:endParaRPr>
          </a:p>
          <a:p>
            <a:pPr marL="285750" lvl="0" indent="-285750">
              <a:lnSpc>
                <a:spcPct val="200000"/>
              </a:lnSpc>
              <a:buFont typeface="Wingdings" panose="05000000000000000000" pitchFamily="2" charset="2"/>
              <a:buChar char="ü"/>
            </a:pPr>
            <a:r>
              <a:rPr lang="zh-CN" altLang="zh-CN" sz="1400" b="1" dirty="0">
                <a:solidFill>
                  <a:srgbClr val="169E82"/>
                </a:solidFill>
                <a:latin typeface="微软雅黑" panose="020B0503020204020204" pitchFamily="34" charset="-122"/>
                <a:ea typeface="微软雅黑" panose="020B0503020204020204" pitchFamily="34" charset="-122"/>
              </a:rPr>
              <a:t>每月有</a:t>
            </a:r>
            <a:r>
              <a:rPr lang="en-US" altLang="zh-CN" sz="1400" b="1" dirty="0">
                <a:solidFill>
                  <a:srgbClr val="169E82"/>
                </a:solidFill>
                <a:latin typeface="微软雅黑" panose="020B0503020204020204" pitchFamily="34" charset="-122"/>
                <a:ea typeface="微软雅黑" panose="020B0503020204020204" pitchFamily="34" charset="-122"/>
              </a:rPr>
              <a:t>5</a:t>
            </a:r>
            <a:r>
              <a:rPr lang="zh-CN" altLang="zh-CN" sz="1400" b="1" dirty="0">
                <a:solidFill>
                  <a:srgbClr val="169E82"/>
                </a:solidFill>
                <a:latin typeface="微软雅黑" panose="020B0503020204020204" pitchFamily="34" charset="-122"/>
                <a:ea typeface="微软雅黑" panose="020B0503020204020204" pitchFamily="34" charset="-122"/>
              </a:rPr>
              <a:t>次以上迟到者，将给予公告通报批评。</a:t>
            </a:r>
          </a:p>
          <a:p>
            <a:pPr marL="285750" lvl="0" indent="-285750">
              <a:lnSpc>
                <a:spcPct val="200000"/>
              </a:lnSpc>
              <a:buFont typeface="Wingdings" panose="05000000000000000000" pitchFamily="2" charset="2"/>
              <a:buChar char="ü"/>
            </a:pPr>
            <a:r>
              <a:rPr lang="zh-CN" altLang="zh-CN" sz="1400" b="1" dirty="0">
                <a:latin typeface="微软雅黑" panose="020B0503020204020204" pitchFamily="34" charset="-122"/>
                <a:ea typeface="微软雅黑" panose="020B0503020204020204" pitchFamily="34" charset="-122"/>
              </a:rPr>
              <a:t>未到下班时间打卡离岗者视为早退，每早退</a:t>
            </a:r>
            <a:r>
              <a:rPr lang="en-US" altLang="zh-CN" sz="1400" b="1" dirty="0">
                <a:latin typeface="微软雅黑" panose="020B0503020204020204" pitchFamily="34" charset="-122"/>
                <a:ea typeface="微软雅黑" panose="020B0503020204020204" pitchFamily="34" charset="-122"/>
              </a:rPr>
              <a:t>1</a:t>
            </a:r>
            <a:r>
              <a:rPr lang="zh-CN" altLang="zh-CN" sz="1400" b="1" dirty="0">
                <a:latin typeface="微软雅黑" panose="020B0503020204020204" pitchFamily="34" charset="-122"/>
                <a:ea typeface="微软雅黑" panose="020B0503020204020204" pitchFamily="34" charset="-122"/>
              </a:rPr>
              <a:t>次按旷工</a:t>
            </a:r>
            <a:r>
              <a:rPr lang="en-US" altLang="zh-CN" sz="1400" b="1" dirty="0">
                <a:latin typeface="微软雅黑" panose="020B0503020204020204" pitchFamily="34" charset="-122"/>
                <a:ea typeface="微软雅黑" panose="020B0503020204020204" pitchFamily="34" charset="-122"/>
              </a:rPr>
              <a:t>1</a:t>
            </a:r>
            <a:r>
              <a:rPr lang="zh-CN" altLang="zh-CN" sz="1400" b="1" dirty="0">
                <a:latin typeface="微软雅黑" panose="020B0503020204020204" pitchFamily="34" charset="-122"/>
                <a:ea typeface="微软雅黑" panose="020B0503020204020204" pitchFamily="34" charset="-122"/>
              </a:rPr>
              <a:t>天处理。</a:t>
            </a:r>
          </a:p>
        </p:txBody>
      </p:sp>
      <p:graphicFrame>
        <p:nvGraphicFramePr>
          <p:cNvPr id="4" name="表格 3">
            <a:extLst>
              <a:ext uri="{FF2B5EF4-FFF2-40B4-BE49-F238E27FC236}">
                <a16:creationId xmlns:a16="http://schemas.microsoft.com/office/drawing/2014/main" id="{0C45F8C7-6076-4168-BB1D-633776A04336}"/>
              </a:ext>
            </a:extLst>
          </p:cNvPr>
          <p:cNvGraphicFramePr>
            <a:graphicFrameLocks noGrp="1"/>
          </p:cNvGraphicFramePr>
          <p:nvPr>
            <p:extLst>
              <p:ext uri="{D42A27DB-BD31-4B8C-83A1-F6EECF244321}">
                <p14:modId xmlns:p14="http://schemas.microsoft.com/office/powerpoint/2010/main" val="2492620300"/>
              </p:ext>
            </p:extLst>
          </p:nvPr>
        </p:nvGraphicFramePr>
        <p:xfrm>
          <a:off x="4572000" y="1127567"/>
          <a:ext cx="4447823" cy="3311952"/>
        </p:xfrm>
        <a:graphic>
          <a:graphicData uri="http://schemas.openxmlformats.org/drawingml/2006/table">
            <a:tbl>
              <a:tblPr firstRow="1" bandRow="1">
                <a:tableStyleId>{5C22544A-7EE6-4342-B048-85BDC9FD1C3A}</a:tableStyleId>
              </a:tblPr>
              <a:tblGrid>
                <a:gridCol w="2212623">
                  <a:extLst>
                    <a:ext uri="{9D8B030D-6E8A-4147-A177-3AD203B41FA5}">
                      <a16:colId xmlns:a16="http://schemas.microsoft.com/office/drawing/2014/main" val="826483092"/>
                    </a:ext>
                  </a:extLst>
                </a:gridCol>
                <a:gridCol w="2235200">
                  <a:extLst>
                    <a:ext uri="{9D8B030D-6E8A-4147-A177-3AD203B41FA5}">
                      <a16:colId xmlns:a16="http://schemas.microsoft.com/office/drawing/2014/main" val="2589665470"/>
                    </a:ext>
                  </a:extLst>
                </a:gridCol>
              </a:tblGrid>
              <a:tr h="551992">
                <a:tc>
                  <a:txBody>
                    <a:bodyPr/>
                    <a:lstStyle/>
                    <a:p>
                      <a:r>
                        <a:rPr lang="zh-CN" altLang="en-US" sz="1800" b="1" dirty="0">
                          <a:solidFill>
                            <a:srgbClr val="169E82"/>
                          </a:solidFill>
                          <a:effectLst/>
                          <a:latin typeface="微软雅黑" panose="020B0503020204020204" pitchFamily="34" charset="-122"/>
                          <a:ea typeface="微软雅黑" panose="020B0503020204020204" pitchFamily="34" charset="-122"/>
                        </a:rPr>
                        <a:t>迟到时长</a:t>
                      </a:r>
                    </a:p>
                  </a:txBody>
                  <a:tcPr>
                    <a:lnB w="38100" cap="flat" cmpd="sng" algn="ctr">
                      <a:solidFill>
                        <a:srgbClr val="169E82"/>
                      </a:solidFill>
                      <a:prstDash val="solid"/>
                      <a:round/>
                      <a:headEnd type="none" w="med" len="med"/>
                      <a:tailEnd type="none" w="med" len="med"/>
                    </a:lnB>
                    <a:noFill/>
                  </a:tcPr>
                </a:tc>
                <a:tc>
                  <a:txBody>
                    <a:bodyPr/>
                    <a:lstStyle/>
                    <a:p>
                      <a:r>
                        <a:rPr lang="zh-CN" altLang="en-US" sz="1800" b="1" dirty="0">
                          <a:solidFill>
                            <a:srgbClr val="169E82"/>
                          </a:solidFill>
                          <a:effectLst/>
                          <a:latin typeface="微软雅黑" panose="020B0503020204020204" pitchFamily="34" charset="-122"/>
                          <a:ea typeface="微软雅黑" panose="020B0503020204020204" pitchFamily="34" charset="-122"/>
                        </a:rPr>
                        <a:t>处罚</a:t>
                      </a:r>
                    </a:p>
                  </a:txBody>
                  <a:tcPr>
                    <a:lnB w="3810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2854520666"/>
                  </a:ext>
                </a:extLst>
              </a:tr>
              <a:tr h="551992">
                <a:tc>
                  <a:txBody>
                    <a:bodyPr/>
                    <a:lstStyle/>
                    <a:p>
                      <a:r>
                        <a:rPr lang="en-US" altLang="zh-CN" b="0" dirty="0">
                          <a:effectLst/>
                          <a:latin typeface="微软雅黑" panose="020B0503020204020204" pitchFamily="34" charset="-122"/>
                          <a:ea typeface="微软雅黑" panose="020B0503020204020204" pitchFamily="34" charset="-122"/>
                        </a:rPr>
                        <a:t>10</a:t>
                      </a:r>
                      <a:r>
                        <a:rPr lang="zh-CN" altLang="en-US" b="0" dirty="0">
                          <a:effectLst/>
                          <a:latin typeface="微软雅黑" panose="020B0503020204020204" pitchFamily="34" charset="-122"/>
                          <a:ea typeface="微软雅黑" panose="020B0503020204020204" pitchFamily="34" charset="-122"/>
                        </a:rPr>
                        <a:t>分钟以内</a:t>
                      </a:r>
                    </a:p>
                  </a:txBody>
                  <a:tcPr>
                    <a:lnT w="3810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noFill/>
                  </a:tcPr>
                </a:tc>
                <a:tc>
                  <a:txBody>
                    <a:bodyPr/>
                    <a:lstStyle/>
                    <a:p>
                      <a:r>
                        <a:rPr lang="zh-CN" altLang="en-US" b="0" dirty="0">
                          <a:effectLst/>
                          <a:latin typeface="微软雅黑" panose="020B0503020204020204" pitchFamily="34" charset="-122"/>
                          <a:ea typeface="微软雅黑" panose="020B0503020204020204" pitchFamily="34" charset="-122"/>
                        </a:rPr>
                        <a:t>第二次起，每次扣款</a:t>
                      </a:r>
                      <a:r>
                        <a:rPr lang="en-US" altLang="zh-CN" b="0" dirty="0">
                          <a:effectLst/>
                          <a:latin typeface="微软雅黑" panose="020B0503020204020204" pitchFamily="34" charset="-122"/>
                          <a:ea typeface="微软雅黑" panose="020B0503020204020204" pitchFamily="34" charset="-122"/>
                        </a:rPr>
                        <a:t>10</a:t>
                      </a:r>
                      <a:r>
                        <a:rPr lang="zh-CN" altLang="en-US" b="0" dirty="0">
                          <a:effectLst/>
                          <a:latin typeface="微软雅黑" panose="020B0503020204020204" pitchFamily="34" charset="-122"/>
                          <a:ea typeface="微软雅黑" panose="020B0503020204020204" pitchFamily="34" charset="-122"/>
                        </a:rPr>
                        <a:t>元</a:t>
                      </a:r>
                    </a:p>
                  </a:txBody>
                  <a:tcPr>
                    <a:lnT w="3810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4286134828"/>
                  </a:ext>
                </a:extLst>
              </a:tr>
              <a:tr h="551992">
                <a:tc>
                  <a:txBody>
                    <a:bodyPr/>
                    <a:lstStyle/>
                    <a:p>
                      <a:r>
                        <a:rPr lang="en-US" altLang="zh-CN" b="0" dirty="0">
                          <a:effectLst/>
                          <a:latin typeface="微软雅黑" panose="020B0503020204020204" pitchFamily="34" charset="-122"/>
                          <a:ea typeface="微软雅黑" panose="020B0503020204020204" pitchFamily="34" charset="-122"/>
                        </a:rPr>
                        <a:t>11-30</a:t>
                      </a:r>
                      <a:r>
                        <a:rPr lang="zh-CN" altLang="en-US" b="0" dirty="0">
                          <a:effectLst/>
                          <a:latin typeface="微软雅黑" panose="020B0503020204020204" pitchFamily="34" charset="-122"/>
                          <a:ea typeface="微软雅黑" panose="020B0503020204020204" pitchFamily="34" charset="-122"/>
                        </a:rPr>
                        <a:t>分钟</a:t>
                      </a:r>
                      <a:endParaRPr lang="en-US" altLang="zh-CN" b="0" dirty="0">
                        <a:effectLst/>
                        <a:latin typeface="微软雅黑" panose="020B0503020204020204" pitchFamily="34" charset="-122"/>
                        <a:ea typeface="微软雅黑" panose="020B0503020204020204" pitchFamily="34" charset="-122"/>
                      </a:endParaRPr>
                    </a:p>
                  </a:txBody>
                  <a:tcPr>
                    <a:lnT w="635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noFill/>
                  </a:tcPr>
                </a:tc>
                <a:tc>
                  <a:txBody>
                    <a:bodyPr/>
                    <a:lstStyle/>
                    <a:p>
                      <a:r>
                        <a:rPr lang="zh-CN" altLang="en-US" b="0" dirty="0">
                          <a:effectLst/>
                          <a:latin typeface="微软雅黑" panose="020B0503020204020204" pitchFamily="34" charset="-122"/>
                          <a:ea typeface="微软雅黑" panose="020B0503020204020204" pitchFamily="34" charset="-122"/>
                        </a:rPr>
                        <a:t>每次扣款</a:t>
                      </a:r>
                      <a:r>
                        <a:rPr lang="en-US" altLang="zh-CN" b="0" dirty="0">
                          <a:effectLst/>
                          <a:latin typeface="微软雅黑" panose="020B0503020204020204" pitchFamily="34" charset="-122"/>
                          <a:ea typeface="微软雅黑" panose="020B0503020204020204" pitchFamily="34" charset="-122"/>
                        </a:rPr>
                        <a:t>50</a:t>
                      </a:r>
                      <a:r>
                        <a:rPr lang="zh-CN" altLang="en-US" b="0" dirty="0">
                          <a:effectLst/>
                          <a:latin typeface="微软雅黑" panose="020B0503020204020204" pitchFamily="34" charset="-122"/>
                          <a:ea typeface="微软雅黑" panose="020B0503020204020204" pitchFamily="34" charset="-122"/>
                        </a:rPr>
                        <a:t>元</a:t>
                      </a:r>
                    </a:p>
                  </a:txBody>
                  <a:tcPr>
                    <a:lnT w="635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3950384606"/>
                  </a:ext>
                </a:extLst>
              </a:tr>
              <a:tr h="551992">
                <a:tc>
                  <a:txBody>
                    <a:bodyPr/>
                    <a:lstStyle/>
                    <a:p>
                      <a:r>
                        <a:rPr lang="en-US" altLang="zh-CN" b="0" dirty="0">
                          <a:effectLst/>
                          <a:latin typeface="微软雅黑" panose="020B0503020204020204" pitchFamily="34" charset="-122"/>
                          <a:ea typeface="微软雅黑" panose="020B0503020204020204" pitchFamily="34" charset="-122"/>
                        </a:rPr>
                        <a:t>31-60</a:t>
                      </a:r>
                      <a:r>
                        <a:rPr lang="zh-CN" altLang="en-US" b="0" dirty="0">
                          <a:effectLst/>
                          <a:latin typeface="微软雅黑" panose="020B0503020204020204" pitchFamily="34" charset="-122"/>
                          <a:ea typeface="微软雅黑" panose="020B0503020204020204" pitchFamily="34" charset="-122"/>
                        </a:rPr>
                        <a:t>分钟</a:t>
                      </a:r>
                    </a:p>
                  </a:txBody>
                  <a:tcPr>
                    <a:lnT w="635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noFill/>
                  </a:tcPr>
                </a:tc>
                <a:tc>
                  <a:txBody>
                    <a:bodyPr/>
                    <a:lstStyle/>
                    <a:p>
                      <a:r>
                        <a:rPr lang="zh-CN" altLang="en-US" b="0" dirty="0">
                          <a:effectLst/>
                          <a:latin typeface="微软雅黑" panose="020B0503020204020204" pitchFamily="34" charset="-122"/>
                          <a:ea typeface="微软雅黑" panose="020B0503020204020204" pitchFamily="34" charset="-122"/>
                        </a:rPr>
                        <a:t>每次扣款</a:t>
                      </a:r>
                      <a:r>
                        <a:rPr lang="en-US" altLang="zh-CN" b="0" dirty="0">
                          <a:effectLst/>
                          <a:latin typeface="微软雅黑" panose="020B0503020204020204" pitchFamily="34" charset="-122"/>
                          <a:ea typeface="微软雅黑" panose="020B0503020204020204" pitchFamily="34" charset="-122"/>
                        </a:rPr>
                        <a:t>80</a:t>
                      </a:r>
                      <a:r>
                        <a:rPr lang="zh-CN" altLang="en-US" b="0" dirty="0">
                          <a:effectLst/>
                          <a:latin typeface="微软雅黑" panose="020B0503020204020204" pitchFamily="34" charset="-122"/>
                          <a:ea typeface="微软雅黑" panose="020B0503020204020204" pitchFamily="34" charset="-122"/>
                        </a:rPr>
                        <a:t>元</a:t>
                      </a:r>
                    </a:p>
                  </a:txBody>
                  <a:tcPr>
                    <a:lnT w="635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4184551041"/>
                  </a:ext>
                </a:extLst>
              </a:tr>
              <a:tr h="551992">
                <a:tc>
                  <a:txBody>
                    <a:bodyPr/>
                    <a:lstStyle/>
                    <a:p>
                      <a:r>
                        <a:rPr lang="en-US" altLang="zh-CN" b="0" dirty="0">
                          <a:effectLst/>
                          <a:latin typeface="微软雅黑" panose="020B0503020204020204" pitchFamily="34" charset="-122"/>
                          <a:ea typeface="微软雅黑" panose="020B0503020204020204" pitchFamily="34" charset="-122"/>
                        </a:rPr>
                        <a:t>1</a:t>
                      </a:r>
                      <a:r>
                        <a:rPr lang="zh-CN" altLang="en-US" b="0" dirty="0">
                          <a:effectLst/>
                          <a:latin typeface="微软雅黑" panose="020B0503020204020204" pitchFamily="34" charset="-122"/>
                          <a:ea typeface="微软雅黑" panose="020B0503020204020204" pitchFamily="34" charset="-122"/>
                        </a:rPr>
                        <a:t>小时</a:t>
                      </a:r>
                      <a:r>
                        <a:rPr lang="en-US" altLang="zh-CN" b="0" dirty="0">
                          <a:effectLst/>
                          <a:latin typeface="微软雅黑" panose="020B0503020204020204" pitchFamily="34" charset="-122"/>
                          <a:ea typeface="微软雅黑" panose="020B0503020204020204" pitchFamily="34" charset="-122"/>
                        </a:rPr>
                        <a:t>-3</a:t>
                      </a:r>
                      <a:r>
                        <a:rPr lang="zh-CN" altLang="en-US" b="0" dirty="0">
                          <a:effectLst/>
                          <a:latin typeface="微软雅黑" panose="020B0503020204020204" pitchFamily="34" charset="-122"/>
                          <a:ea typeface="微软雅黑" panose="020B0503020204020204" pitchFamily="34" charset="-122"/>
                        </a:rPr>
                        <a:t>小时</a:t>
                      </a:r>
                    </a:p>
                  </a:txBody>
                  <a:tcPr>
                    <a:lnT w="635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noFill/>
                  </a:tcPr>
                </a:tc>
                <a:tc>
                  <a:txBody>
                    <a:bodyPr/>
                    <a:lstStyle/>
                    <a:p>
                      <a:r>
                        <a:rPr lang="zh-CN" altLang="en-US" b="0" dirty="0">
                          <a:effectLst/>
                          <a:latin typeface="微软雅黑" panose="020B0503020204020204" pitchFamily="34" charset="-122"/>
                          <a:ea typeface="微软雅黑" panose="020B0503020204020204" pitchFamily="34" charset="-122"/>
                        </a:rPr>
                        <a:t>按旷工半天处理</a:t>
                      </a:r>
                    </a:p>
                  </a:txBody>
                  <a:tcPr>
                    <a:lnT w="635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4258522426"/>
                  </a:ext>
                </a:extLst>
              </a:tr>
              <a:tr h="551992">
                <a:tc>
                  <a:txBody>
                    <a:bodyPr/>
                    <a:lstStyle/>
                    <a:p>
                      <a:r>
                        <a:rPr lang="en-US" altLang="zh-CN" b="0" dirty="0">
                          <a:effectLst/>
                          <a:latin typeface="微软雅黑" panose="020B0503020204020204" pitchFamily="34" charset="-122"/>
                          <a:ea typeface="微软雅黑" panose="020B0503020204020204" pitchFamily="34" charset="-122"/>
                        </a:rPr>
                        <a:t>3</a:t>
                      </a:r>
                      <a:r>
                        <a:rPr lang="zh-CN" altLang="en-US" b="0" dirty="0">
                          <a:effectLst/>
                          <a:latin typeface="微软雅黑" panose="020B0503020204020204" pitchFamily="34" charset="-122"/>
                          <a:ea typeface="微软雅黑" panose="020B0503020204020204" pitchFamily="34" charset="-122"/>
                        </a:rPr>
                        <a:t>小时（含</a:t>
                      </a:r>
                      <a:r>
                        <a:rPr lang="en-US" altLang="zh-CN" b="0" dirty="0">
                          <a:effectLst/>
                          <a:latin typeface="微软雅黑" panose="020B0503020204020204" pitchFamily="34" charset="-122"/>
                          <a:ea typeface="微软雅黑" panose="020B0503020204020204" pitchFamily="34" charset="-122"/>
                        </a:rPr>
                        <a:t>3</a:t>
                      </a:r>
                      <a:r>
                        <a:rPr lang="zh-CN" altLang="en-US" b="0" dirty="0">
                          <a:effectLst/>
                          <a:latin typeface="微软雅黑" panose="020B0503020204020204" pitchFamily="34" charset="-122"/>
                          <a:ea typeface="微软雅黑" panose="020B0503020204020204" pitchFamily="34" charset="-122"/>
                        </a:rPr>
                        <a:t>小时）及以上</a:t>
                      </a:r>
                    </a:p>
                  </a:txBody>
                  <a:tcPr>
                    <a:lnT w="6350" cap="flat" cmpd="sng" algn="ctr">
                      <a:solidFill>
                        <a:srgbClr val="169E82"/>
                      </a:solidFill>
                      <a:prstDash val="solid"/>
                      <a:round/>
                      <a:headEnd type="none" w="med" len="med"/>
                      <a:tailEnd type="none" w="med" len="med"/>
                    </a:lnT>
                    <a:lnB w="12700" cap="flat" cmpd="sng" algn="ctr">
                      <a:solidFill>
                        <a:srgbClr val="169E82"/>
                      </a:solidFill>
                      <a:prstDash val="solid"/>
                      <a:round/>
                      <a:headEnd type="none" w="med" len="med"/>
                      <a:tailEnd type="none" w="med" len="med"/>
                    </a:lnB>
                    <a:noFill/>
                  </a:tcPr>
                </a:tc>
                <a:tc>
                  <a:txBody>
                    <a:bodyPr/>
                    <a:lstStyle/>
                    <a:p>
                      <a:r>
                        <a:rPr lang="zh-CN" altLang="en-US" b="0" dirty="0">
                          <a:effectLst/>
                          <a:latin typeface="微软雅黑" panose="020B0503020204020204" pitchFamily="34" charset="-122"/>
                          <a:ea typeface="微软雅黑" panose="020B0503020204020204" pitchFamily="34" charset="-122"/>
                        </a:rPr>
                        <a:t>按旷工</a:t>
                      </a:r>
                      <a:r>
                        <a:rPr lang="en-US" altLang="zh-CN" b="0" dirty="0">
                          <a:effectLst/>
                          <a:latin typeface="微软雅黑" panose="020B0503020204020204" pitchFamily="34" charset="-122"/>
                          <a:ea typeface="微软雅黑" panose="020B0503020204020204" pitchFamily="34" charset="-122"/>
                        </a:rPr>
                        <a:t>1</a:t>
                      </a:r>
                      <a:r>
                        <a:rPr lang="zh-CN" altLang="en-US" b="0" dirty="0">
                          <a:effectLst/>
                          <a:latin typeface="微软雅黑" panose="020B0503020204020204" pitchFamily="34" charset="-122"/>
                          <a:ea typeface="微软雅黑" panose="020B0503020204020204" pitchFamily="34" charset="-122"/>
                        </a:rPr>
                        <a:t>天处理</a:t>
                      </a:r>
                    </a:p>
                  </a:txBody>
                  <a:tcPr>
                    <a:lnT w="6350" cap="flat" cmpd="sng" algn="ctr">
                      <a:solidFill>
                        <a:srgbClr val="169E82"/>
                      </a:solidFill>
                      <a:prstDash val="solid"/>
                      <a:round/>
                      <a:headEnd type="none" w="med" len="med"/>
                      <a:tailEnd type="none" w="med" len="med"/>
                    </a:lnT>
                    <a:lnB w="1270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3078605801"/>
                  </a:ext>
                </a:extLst>
              </a:tr>
            </a:tbl>
          </a:graphicData>
        </a:graphic>
      </p:graphicFrame>
    </p:spTree>
    <p:extLst>
      <p:ext uri="{BB962C8B-B14F-4D97-AF65-F5344CB8AC3E}">
        <p14:creationId xmlns:p14="http://schemas.microsoft.com/office/powerpoint/2010/main" val="357948094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BF09B3-13C8-4B52-8EE7-98A032C0FA87}"/>
              </a:ext>
            </a:extLst>
          </p:cNvPr>
          <p:cNvSpPr/>
          <p:nvPr/>
        </p:nvSpPr>
        <p:spPr>
          <a:xfrm>
            <a:off x="2286000" y="1730877"/>
            <a:ext cx="4572000" cy="1495409"/>
          </a:xfrm>
          <a:prstGeom prst="rect">
            <a:avLst/>
          </a:prstGeom>
        </p:spPr>
        <p:txBody>
          <a:bodyPr>
            <a:spAutoFit/>
          </a:bodyPr>
          <a:lstStyle/>
          <a:p>
            <a:pPr marL="28575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上班时间未经部门负责人批准无故擅自离岗或外出办私事界定为溜岗，溜岗按旷工处理，并给予公告通报批评。</a:t>
            </a:r>
          </a:p>
        </p:txBody>
      </p:sp>
      <p:sp>
        <p:nvSpPr>
          <p:cNvPr id="3" name="文本框 2">
            <a:extLst>
              <a:ext uri="{FF2B5EF4-FFF2-40B4-BE49-F238E27FC236}">
                <a16:creationId xmlns:a16="http://schemas.microsoft.com/office/drawing/2014/main" id="{DBACDDE2-F968-4017-859F-E4461694179A}"/>
              </a:ext>
            </a:extLst>
          </p:cNvPr>
          <p:cNvSpPr txBox="1"/>
          <p:nvPr/>
        </p:nvSpPr>
        <p:spPr>
          <a:xfrm>
            <a:off x="1424225" y="1184012"/>
            <a:ext cx="1723549" cy="400110"/>
          </a:xfrm>
          <a:prstGeom prst="rect">
            <a:avLst/>
          </a:prstGeom>
          <a:noFill/>
        </p:spPr>
        <p:txBody>
          <a:bodyPr wrap="squar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溜岗</a:t>
            </a:r>
          </a:p>
        </p:txBody>
      </p:sp>
    </p:spTree>
    <p:extLst>
      <p:ext uri="{BB962C8B-B14F-4D97-AF65-F5344CB8AC3E}">
        <p14:creationId xmlns:p14="http://schemas.microsoft.com/office/powerpoint/2010/main" val="157027447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BF09B3-13C8-4B52-8EE7-98A032C0FA87}"/>
              </a:ext>
            </a:extLst>
          </p:cNvPr>
          <p:cNvSpPr/>
          <p:nvPr/>
        </p:nvSpPr>
        <p:spPr>
          <a:xfrm>
            <a:off x="1424225" y="1748639"/>
            <a:ext cx="6609645" cy="1495409"/>
          </a:xfrm>
          <a:prstGeom prst="rect">
            <a:avLst/>
          </a:prstGeom>
        </p:spPr>
        <p:txBody>
          <a:bodyPr wrap="square">
            <a:spAutoFit/>
          </a:bodyPr>
          <a:lstStyle/>
          <a:p>
            <a:pPr marL="285750" lvl="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员工因公外出应向直接上级负责人请示或报告，并征求上级同意；</a:t>
            </a:r>
          </a:p>
          <a:p>
            <a:pPr marL="285750" lvl="0" indent="-285750">
              <a:lnSpc>
                <a:spcPct val="200000"/>
              </a:lnSpc>
              <a:buFont typeface="Wingdings" panose="05000000000000000000" pitchFamily="2" charset="2"/>
              <a:buChar char="ü"/>
            </a:pPr>
            <a:r>
              <a:rPr lang="zh-CN" altLang="zh-CN" sz="1600" b="1" dirty="0">
                <a:solidFill>
                  <a:srgbClr val="169E82"/>
                </a:solidFill>
                <a:latin typeface="微软雅黑" panose="020B0503020204020204" pitchFamily="34" charset="-122"/>
                <a:ea typeface="微软雅黑" panose="020B0503020204020204" pitchFamily="34" charset="-122"/>
              </a:rPr>
              <a:t>上班时间内外出或返岗时须在保安厅处登记，由保安执勤人员督促，以备考勤人员核实。</a:t>
            </a:r>
          </a:p>
        </p:txBody>
      </p:sp>
      <p:sp>
        <p:nvSpPr>
          <p:cNvPr id="3" name="文本框 2">
            <a:extLst>
              <a:ext uri="{FF2B5EF4-FFF2-40B4-BE49-F238E27FC236}">
                <a16:creationId xmlns:a16="http://schemas.microsoft.com/office/drawing/2014/main" id="{DBACDDE2-F968-4017-859F-E4461694179A}"/>
              </a:ext>
            </a:extLst>
          </p:cNvPr>
          <p:cNvSpPr txBox="1"/>
          <p:nvPr/>
        </p:nvSpPr>
        <p:spPr>
          <a:xfrm>
            <a:off x="1424225" y="1184012"/>
            <a:ext cx="1723549" cy="400110"/>
          </a:xfrm>
          <a:prstGeom prst="rect">
            <a:avLst/>
          </a:prstGeom>
          <a:noFill/>
        </p:spPr>
        <p:txBody>
          <a:bodyPr wrap="squar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外出</a:t>
            </a:r>
          </a:p>
        </p:txBody>
      </p:sp>
    </p:spTree>
    <p:extLst>
      <p:ext uri="{BB962C8B-B14F-4D97-AF65-F5344CB8AC3E}">
        <p14:creationId xmlns:p14="http://schemas.microsoft.com/office/powerpoint/2010/main" val="98989247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outHorizont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outHorizontal)">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7"/>
          <p:cNvSpPr txBox="1"/>
          <p:nvPr/>
        </p:nvSpPr>
        <p:spPr>
          <a:xfrm>
            <a:off x="773214" y="94620"/>
            <a:ext cx="446276"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总则</a:t>
            </a:r>
          </a:p>
        </p:txBody>
      </p:sp>
      <p:sp>
        <p:nvSpPr>
          <p:cNvPr id="7" name="矩形 6">
            <a:extLst>
              <a:ext uri="{FF2B5EF4-FFF2-40B4-BE49-F238E27FC236}">
                <a16:creationId xmlns:a16="http://schemas.microsoft.com/office/drawing/2014/main" id="{003D0690-87ED-4534-8CDE-B0BE770ED198}"/>
              </a:ext>
            </a:extLst>
          </p:cNvPr>
          <p:cNvSpPr/>
          <p:nvPr/>
        </p:nvSpPr>
        <p:spPr>
          <a:xfrm>
            <a:off x="523513" y="868537"/>
            <a:ext cx="7886692" cy="307777"/>
          </a:xfrm>
          <a:prstGeom prst="rect">
            <a:avLst/>
          </a:prstGeom>
        </p:spPr>
        <p:txBody>
          <a:bodyPr wrap="square">
            <a:spAutoFit/>
          </a:bodyPr>
          <a:lstStyle/>
          <a:p>
            <a:pPr lvl="1" algn="just">
              <a:spcAft>
                <a:spcPts val="0"/>
              </a:spcAft>
            </a:pP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为维护公司的正常工作秩序，强化全体员工的纪律观念，结合公司实际情况，制定本制度。</a:t>
            </a:r>
            <a:endParaRPr lang="zh-CN" altLang="zh-CN" sz="105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32" name="椭圆 431">
            <a:extLst>
              <a:ext uri="{FF2B5EF4-FFF2-40B4-BE49-F238E27FC236}">
                <a16:creationId xmlns:a16="http://schemas.microsoft.com/office/drawing/2014/main" id="{1759EEA2-BE6F-4046-A6F9-112309A5A79E}"/>
              </a:ext>
            </a:extLst>
          </p:cNvPr>
          <p:cNvSpPr/>
          <p:nvPr/>
        </p:nvSpPr>
        <p:spPr>
          <a:xfrm>
            <a:off x="2618089" y="3219184"/>
            <a:ext cx="889001" cy="889276"/>
          </a:xfrm>
          <a:prstGeom prst="ellipse">
            <a:avLst/>
          </a:prstGeom>
          <a:solidFill>
            <a:schemeClr val="accent2"/>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35" name="椭圆 434">
            <a:extLst>
              <a:ext uri="{FF2B5EF4-FFF2-40B4-BE49-F238E27FC236}">
                <a16:creationId xmlns:a16="http://schemas.microsoft.com/office/drawing/2014/main" id="{CCC5AE6F-0EA9-4DEE-87CE-78D7E24CE2C9}"/>
              </a:ext>
            </a:extLst>
          </p:cNvPr>
          <p:cNvSpPr/>
          <p:nvPr/>
        </p:nvSpPr>
        <p:spPr>
          <a:xfrm>
            <a:off x="824125" y="1837871"/>
            <a:ext cx="889336" cy="889336"/>
          </a:xfrm>
          <a:prstGeom prst="ellipse">
            <a:avLst/>
          </a:prstGeom>
          <a:solidFill>
            <a:schemeClr val="accent4"/>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文本框 7">
            <a:extLst>
              <a:ext uri="{FF2B5EF4-FFF2-40B4-BE49-F238E27FC236}">
                <a16:creationId xmlns:a16="http://schemas.microsoft.com/office/drawing/2014/main" id="{4D97B5A3-67BD-4EDA-82C6-62A277DCC9DC}"/>
              </a:ext>
            </a:extLst>
          </p:cNvPr>
          <p:cNvSpPr txBox="1"/>
          <p:nvPr/>
        </p:nvSpPr>
        <p:spPr>
          <a:xfrm>
            <a:off x="1713461" y="1866929"/>
            <a:ext cx="5929015" cy="787523"/>
          </a:xfrm>
          <a:prstGeom prst="rect">
            <a:avLst/>
          </a:prstGeom>
          <a:noFill/>
        </p:spPr>
        <p:txBody>
          <a:bodyPr wrap="square" rtlCol="0">
            <a:spAutoFit/>
          </a:bodyPr>
          <a:lstStyle/>
          <a:p>
            <a:pPr>
              <a:lnSpc>
                <a:spcPct val="150000"/>
              </a:lnSpc>
            </a:pP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人事部为公司员工考勤管理、汇总统计的部门。各副总经理、部门负责人对本部门人员的出勤情况负有监督的责任。</a:t>
            </a:r>
            <a:endPar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DF5CDFE5-78D6-49BC-AD09-BAD96A3583F2}"/>
              </a:ext>
            </a:extLst>
          </p:cNvPr>
          <p:cNvSpPr txBox="1"/>
          <p:nvPr/>
        </p:nvSpPr>
        <p:spPr>
          <a:xfrm>
            <a:off x="3507088" y="3630220"/>
            <a:ext cx="4698722" cy="338554"/>
          </a:xfrm>
          <a:prstGeom prst="rect">
            <a:avLst/>
          </a:prstGeom>
          <a:noFill/>
        </p:spPr>
        <p:txBody>
          <a:bodyPr wrap="square" rtlCol="0">
            <a:spAutoFit/>
          </a:bodyPr>
          <a:lstStyle/>
          <a:p>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员工考勤管理采用人脸识别打卡和钉钉软件审批。</a:t>
            </a:r>
            <a:endPar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4" name="直接连接符 13">
            <a:extLst>
              <a:ext uri="{FF2B5EF4-FFF2-40B4-BE49-F238E27FC236}">
                <a16:creationId xmlns:a16="http://schemas.microsoft.com/office/drawing/2014/main" id="{FEDAE6F6-9BDD-472E-A693-9BABFDCEF3B3}"/>
              </a:ext>
            </a:extLst>
          </p:cNvPr>
          <p:cNvCxnSpPr>
            <a:cxnSpLocks/>
          </p:cNvCxnSpPr>
          <p:nvPr/>
        </p:nvCxnSpPr>
        <p:spPr>
          <a:xfrm>
            <a:off x="1583557" y="2683510"/>
            <a:ext cx="6706609" cy="133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7" name="直接连接符 446">
            <a:extLst>
              <a:ext uri="{FF2B5EF4-FFF2-40B4-BE49-F238E27FC236}">
                <a16:creationId xmlns:a16="http://schemas.microsoft.com/office/drawing/2014/main" id="{29080A8E-6756-4B88-B0D1-342948156066}"/>
              </a:ext>
            </a:extLst>
          </p:cNvPr>
          <p:cNvCxnSpPr>
            <a:cxnSpLocks/>
          </p:cNvCxnSpPr>
          <p:nvPr/>
        </p:nvCxnSpPr>
        <p:spPr>
          <a:xfrm>
            <a:off x="3507088" y="3981684"/>
            <a:ext cx="4827419"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595061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fill="hold"/>
                                        <p:tgtEl>
                                          <p:spTgt spid="435"/>
                                        </p:tgtEl>
                                        <p:attrNameLst>
                                          <p:attrName>ppt_x</p:attrName>
                                        </p:attrNameLst>
                                      </p:cBhvr>
                                      <p:tavLst>
                                        <p:tav tm="0">
                                          <p:val>
                                            <p:strVal val="#ppt_x"/>
                                          </p:val>
                                        </p:tav>
                                        <p:tav tm="100000">
                                          <p:val>
                                            <p:strVal val="#ppt_x"/>
                                          </p:val>
                                        </p:tav>
                                      </p:tavLst>
                                    </p:anim>
                                    <p:anim calcmode="lin" valueType="num">
                                      <p:cBhvr additive="base">
                                        <p:cTn id="19" dur="500" fill="hold"/>
                                        <p:tgtEl>
                                          <p:spTgt spid="43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32"/>
                                        </p:tgtEl>
                                        <p:attrNameLst>
                                          <p:attrName>style.visibility</p:attrName>
                                        </p:attrNameLst>
                                      </p:cBhvr>
                                      <p:to>
                                        <p:strVal val="visible"/>
                                      </p:to>
                                    </p:set>
                                    <p:anim calcmode="lin" valueType="num">
                                      <p:cBhvr additive="base">
                                        <p:cTn id="35" dur="500" fill="hold"/>
                                        <p:tgtEl>
                                          <p:spTgt spid="432"/>
                                        </p:tgtEl>
                                        <p:attrNameLst>
                                          <p:attrName>ppt_x</p:attrName>
                                        </p:attrNameLst>
                                      </p:cBhvr>
                                      <p:tavLst>
                                        <p:tav tm="0">
                                          <p:val>
                                            <p:strVal val="#ppt_x"/>
                                          </p:val>
                                        </p:tav>
                                        <p:tav tm="100000">
                                          <p:val>
                                            <p:strVal val="#ppt_x"/>
                                          </p:val>
                                        </p:tav>
                                      </p:tavLst>
                                    </p:anim>
                                    <p:anim calcmode="lin" valueType="num">
                                      <p:cBhvr additive="base">
                                        <p:cTn id="36" dur="500" fill="hold"/>
                                        <p:tgtEl>
                                          <p:spTgt spid="4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47"/>
                                        </p:tgtEl>
                                        <p:attrNameLst>
                                          <p:attrName>style.visibility</p:attrName>
                                        </p:attrNameLst>
                                      </p:cBhvr>
                                      <p:to>
                                        <p:strVal val="visible"/>
                                      </p:to>
                                    </p:set>
                                    <p:animEffect transition="in" filter="barn(inVertical)">
                                      <p:cBhvr>
                                        <p:cTn id="41" dur="500"/>
                                        <p:tgtEl>
                                          <p:spTgt spid="44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32" grpId="0" animBg="1"/>
      <p:bldP spid="435" grpId="0" animBg="1"/>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BF09B3-13C8-4B52-8EE7-98A032C0FA87}"/>
              </a:ext>
            </a:extLst>
          </p:cNvPr>
          <p:cNvSpPr/>
          <p:nvPr/>
        </p:nvSpPr>
        <p:spPr>
          <a:xfrm>
            <a:off x="1473200" y="1459944"/>
            <a:ext cx="6609645" cy="3031536"/>
          </a:xfrm>
          <a:prstGeom prst="rect">
            <a:avLst/>
          </a:prstGeom>
        </p:spPr>
        <p:txBody>
          <a:bodyPr wrap="square">
            <a:spAutoFit/>
          </a:bodyPr>
          <a:lstStyle/>
          <a:p>
            <a:pPr marL="28575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已按时上班或下班但本人忘记打卡，则按缺卡处理；</a:t>
            </a:r>
          </a:p>
          <a:p>
            <a:pPr marL="285750" indent="-285750">
              <a:lnSpc>
                <a:spcPct val="200000"/>
              </a:lnSpc>
              <a:buFont typeface="Wingdings" panose="05000000000000000000" pitchFamily="2" charset="2"/>
              <a:buChar char="ü"/>
            </a:pPr>
            <a:r>
              <a:rPr lang="zh-CN" altLang="zh-CN" sz="1600" b="1" dirty="0">
                <a:solidFill>
                  <a:srgbClr val="169E82"/>
                </a:solidFill>
                <a:latin typeface="微软雅黑" panose="020B0503020204020204" pitchFamily="34" charset="-122"/>
                <a:ea typeface="微软雅黑" panose="020B0503020204020204" pitchFamily="34" charset="-122"/>
              </a:rPr>
              <a:t>每</a:t>
            </a:r>
            <a:r>
              <a:rPr lang="zh-CN" altLang="en-US" sz="1600" b="1" dirty="0">
                <a:solidFill>
                  <a:srgbClr val="169E82"/>
                </a:solidFill>
                <a:latin typeface="微软雅黑" panose="020B0503020204020204" pitchFamily="34" charset="-122"/>
                <a:ea typeface="微软雅黑" panose="020B0503020204020204" pitchFamily="34" charset="-122"/>
              </a:rPr>
              <a:t>人</a:t>
            </a:r>
            <a:r>
              <a:rPr lang="zh-CN" altLang="zh-CN" sz="1600" b="1" dirty="0">
                <a:solidFill>
                  <a:srgbClr val="169E82"/>
                </a:solidFill>
                <a:latin typeface="微软雅黑" panose="020B0503020204020204" pitchFamily="34" charset="-122"/>
                <a:ea typeface="微软雅黑" panose="020B0503020204020204" pitchFamily="34" charset="-122"/>
              </a:rPr>
              <a:t>每月出现缺卡可申请一次“补卡流程”，由部门负责人或副总经理审批，人事部核实审批通过后视为正常出勤。</a:t>
            </a:r>
          </a:p>
          <a:p>
            <a:pPr marL="28575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当月缺卡需当月内申请补卡流程，跨月补卡流程视为无效。</a:t>
            </a:r>
          </a:p>
          <a:p>
            <a:pPr marL="285750" indent="-285750">
              <a:lnSpc>
                <a:spcPct val="200000"/>
              </a:lnSpc>
              <a:buFont typeface="Wingdings" panose="05000000000000000000" pitchFamily="2" charset="2"/>
              <a:buChar char="ü"/>
            </a:pPr>
            <a:r>
              <a:rPr lang="zh-CN" altLang="zh-CN" sz="1600" b="1" dirty="0">
                <a:solidFill>
                  <a:srgbClr val="169E82"/>
                </a:solidFill>
                <a:latin typeface="微软雅黑" panose="020B0503020204020204" pitchFamily="34" charset="-122"/>
                <a:ea typeface="微软雅黑" panose="020B0503020204020204" pitchFamily="34" charset="-122"/>
              </a:rPr>
              <a:t>员工出现</a:t>
            </a:r>
            <a:r>
              <a:rPr lang="en-US" altLang="zh-CN" sz="1600" b="1" dirty="0">
                <a:solidFill>
                  <a:srgbClr val="169E82"/>
                </a:solidFill>
                <a:latin typeface="微软雅黑" panose="020B0503020204020204" pitchFamily="34" charset="-122"/>
                <a:ea typeface="微软雅黑" panose="020B0503020204020204" pitchFamily="34" charset="-122"/>
              </a:rPr>
              <a:t>1</a:t>
            </a:r>
            <a:r>
              <a:rPr lang="zh-CN" altLang="zh-CN" sz="1600" b="1" dirty="0">
                <a:solidFill>
                  <a:srgbClr val="169E82"/>
                </a:solidFill>
                <a:latin typeface="微软雅黑" panose="020B0503020204020204" pitchFamily="34" charset="-122"/>
                <a:ea typeface="微软雅黑" panose="020B0503020204020204" pitchFamily="34" charset="-122"/>
              </a:rPr>
              <a:t>次以上缺卡，可申请事假、福利假或调休流程，若无审批完结的请假流程，缺卡对应的异常考勤则按照旷工半天处理；</a:t>
            </a:r>
          </a:p>
        </p:txBody>
      </p:sp>
      <p:sp>
        <p:nvSpPr>
          <p:cNvPr id="3" name="文本框 2">
            <a:extLst>
              <a:ext uri="{FF2B5EF4-FFF2-40B4-BE49-F238E27FC236}">
                <a16:creationId xmlns:a16="http://schemas.microsoft.com/office/drawing/2014/main" id="{DBACDDE2-F968-4017-859F-E4461694179A}"/>
              </a:ext>
            </a:extLst>
          </p:cNvPr>
          <p:cNvSpPr txBox="1"/>
          <p:nvPr/>
        </p:nvSpPr>
        <p:spPr>
          <a:xfrm>
            <a:off x="950092" y="913078"/>
            <a:ext cx="1723549" cy="400110"/>
          </a:xfrm>
          <a:prstGeom prst="rect">
            <a:avLst/>
          </a:prstGeom>
          <a:noFill/>
        </p:spPr>
        <p:txBody>
          <a:bodyPr wrap="squar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缺卡</a:t>
            </a:r>
          </a:p>
        </p:txBody>
      </p:sp>
    </p:spTree>
    <p:extLst>
      <p:ext uri="{BB962C8B-B14F-4D97-AF65-F5344CB8AC3E}">
        <p14:creationId xmlns:p14="http://schemas.microsoft.com/office/powerpoint/2010/main" val="18415848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BF09B3-13C8-4B52-8EE7-98A032C0FA87}"/>
              </a:ext>
            </a:extLst>
          </p:cNvPr>
          <p:cNvSpPr/>
          <p:nvPr/>
        </p:nvSpPr>
        <p:spPr>
          <a:xfrm>
            <a:off x="1563511" y="1578618"/>
            <a:ext cx="6609645" cy="1987852"/>
          </a:xfrm>
          <a:prstGeom prst="rect">
            <a:avLst/>
          </a:prstGeom>
        </p:spPr>
        <p:txBody>
          <a:bodyPr wrap="square">
            <a:spAutoFit/>
          </a:bodyPr>
          <a:lstStyle/>
          <a:p>
            <a:pPr marL="285750" lvl="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未办理或未及时办理请假手续、未准假而不来公司上班、擅自离岗、溜岗或早退、辞职未被批准擅自离岗、自动离职、全天无打卡记录，且无外出、出差、请假等考勤备案依据、提供虚假病休证明骗取病假的、隐瞒实际情况不到岗等，一律界定为旷工；</a:t>
            </a:r>
          </a:p>
        </p:txBody>
      </p:sp>
      <p:sp>
        <p:nvSpPr>
          <p:cNvPr id="3" name="文本框 2">
            <a:extLst>
              <a:ext uri="{FF2B5EF4-FFF2-40B4-BE49-F238E27FC236}">
                <a16:creationId xmlns:a16="http://schemas.microsoft.com/office/drawing/2014/main" id="{DBACDDE2-F968-4017-859F-E4461694179A}"/>
              </a:ext>
            </a:extLst>
          </p:cNvPr>
          <p:cNvSpPr txBox="1"/>
          <p:nvPr/>
        </p:nvSpPr>
        <p:spPr>
          <a:xfrm>
            <a:off x="950092" y="913078"/>
            <a:ext cx="1723549" cy="400110"/>
          </a:xfrm>
          <a:prstGeom prst="rect">
            <a:avLst/>
          </a:prstGeom>
          <a:noFill/>
        </p:spPr>
        <p:txBody>
          <a:bodyPr wrap="squar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旷工</a:t>
            </a:r>
          </a:p>
        </p:txBody>
      </p:sp>
    </p:spTree>
    <p:extLst>
      <p:ext uri="{BB962C8B-B14F-4D97-AF65-F5344CB8AC3E}">
        <p14:creationId xmlns:p14="http://schemas.microsoft.com/office/powerpoint/2010/main" val="415001953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BF09B3-13C8-4B52-8EE7-98A032C0FA87}"/>
              </a:ext>
            </a:extLst>
          </p:cNvPr>
          <p:cNvSpPr/>
          <p:nvPr/>
        </p:nvSpPr>
        <p:spPr>
          <a:xfrm>
            <a:off x="1563511" y="1578618"/>
            <a:ext cx="6609645" cy="2480294"/>
          </a:xfrm>
          <a:prstGeom prst="rect">
            <a:avLst/>
          </a:prstGeom>
        </p:spPr>
        <p:txBody>
          <a:bodyPr wrap="square">
            <a:spAutoFit/>
          </a:bodyPr>
          <a:lstStyle/>
          <a:p>
            <a:pPr marL="285750" lvl="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旷工时间以小时为计算单位，不足</a:t>
            </a:r>
            <a:r>
              <a:rPr lang="en-US" altLang="zh-CN" sz="1600" b="1" dirty="0">
                <a:latin typeface="微软雅黑" panose="020B0503020204020204" pitchFamily="34" charset="-122"/>
                <a:ea typeface="微软雅黑" panose="020B0503020204020204" pitchFamily="34" charset="-122"/>
              </a:rPr>
              <a:t>1</a:t>
            </a:r>
            <a:r>
              <a:rPr lang="zh-CN" altLang="zh-CN" sz="1600" b="1" dirty="0">
                <a:latin typeface="微软雅黑" panose="020B0503020204020204" pitchFamily="34" charset="-122"/>
                <a:ea typeface="微软雅黑" panose="020B0503020204020204" pitchFamily="34" charset="-122"/>
              </a:rPr>
              <a:t>小时按</a:t>
            </a:r>
            <a:r>
              <a:rPr lang="en-US" altLang="zh-CN" sz="1600" b="1" dirty="0">
                <a:latin typeface="微软雅黑" panose="020B0503020204020204" pitchFamily="34" charset="-122"/>
                <a:ea typeface="微软雅黑" panose="020B0503020204020204" pitchFamily="34" charset="-122"/>
              </a:rPr>
              <a:t>1</a:t>
            </a:r>
            <a:r>
              <a:rPr lang="zh-CN" altLang="zh-CN" sz="1600" b="1" dirty="0">
                <a:latin typeface="微软雅黑" panose="020B0503020204020204" pitchFamily="34" charset="-122"/>
                <a:ea typeface="微软雅黑" panose="020B0503020204020204" pitchFamily="34" charset="-122"/>
              </a:rPr>
              <a:t>小时计算，按照</a:t>
            </a:r>
            <a:r>
              <a:rPr lang="en-US" altLang="zh-CN" sz="1600" b="1" dirty="0">
                <a:latin typeface="微软雅黑" panose="020B0503020204020204" pitchFamily="34" charset="-122"/>
                <a:ea typeface="微软雅黑" panose="020B0503020204020204" pitchFamily="34" charset="-122"/>
              </a:rPr>
              <a:t>3</a:t>
            </a:r>
            <a:r>
              <a:rPr lang="zh-CN" altLang="zh-CN" sz="1600" b="1" dirty="0">
                <a:latin typeface="微软雅黑" panose="020B0503020204020204" pitchFamily="34" charset="-122"/>
                <a:ea typeface="微软雅黑" panose="020B0503020204020204" pitchFamily="34" charset="-122"/>
              </a:rPr>
              <a:t>倍事假工资扣款；</a:t>
            </a:r>
            <a:endParaRPr lang="en-US" altLang="zh-CN" sz="1600" b="1" dirty="0">
              <a:latin typeface="微软雅黑" panose="020B0503020204020204" pitchFamily="34" charset="-122"/>
              <a:ea typeface="微软雅黑" panose="020B0503020204020204" pitchFamily="34" charset="-122"/>
            </a:endParaRPr>
          </a:p>
          <a:p>
            <a:pPr marL="285750" lvl="0" indent="-285750">
              <a:lnSpc>
                <a:spcPct val="200000"/>
              </a:lnSpc>
              <a:buFont typeface="Wingdings" panose="05000000000000000000" pitchFamily="2" charset="2"/>
              <a:buChar char="ü"/>
            </a:pPr>
            <a:endParaRPr lang="zh-CN" altLang="zh-CN" sz="1600" b="1" dirty="0">
              <a:latin typeface="微软雅黑" panose="020B0503020204020204" pitchFamily="34" charset="-122"/>
              <a:ea typeface="微软雅黑" panose="020B0503020204020204" pitchFamily="34" charset="-122"/>
            </a:endParaRPr>
          </a:p>
          <a:p>
            <a:pPr marL="285750" lvl="0" indent="-285750">
              <a:lnSpc>
                <a:spcPct val="200000"/>
              </a:lnSpc>
              <a:buFont typeface="Wingdings" panose="05000000000000000000" pitchFamily="2" charset="2"/>
              <a:buChar char="ü"/>
            </a:pPr>
            <a:r>
              <a:rPr lang="zh-CN" altLang="zh-CN" sz="1600" b="1" dirty="0">
                <a:solidFill>
                  <a:srgbClr val="169E82"/>
                </a:solidFill>
                <a:latin typeface="微软雅黑" panose="020B0503020204020204" pitchFamily="34" charset="-122"/>
                <a:ea typeface="微软雅黑" panose="020B0503020204020204" pitchFamily="34" charset="-122"/>
              </a:rPr>
              <a:t>累计旷工</a:t>
            </a:r>
            <a:r>
              <a:rPr lang="en-US" altLang="zh-CN" sz="1600" b="1" dirty="0">
                <a:solidFill>
                  <a:srgbClr val="169E82"/>
                </a:solidFill>
                <a:latin typeface="微软雅黑" panose="020B0503020204020204" pitchFamily="34" charset="-122"/>
                <a:ea typeface="微软雅黑" panose="020B0503020204020204" pitchFamily="34" charset="-122"/>
              </a:rPr>
              <a:t>3</a:t>
            </a:r>
            <a:r>
              <a:rPr lang="zh-CN" altLang="zh-CN" sz="1600" b="1" dirty="0">
                <a:solidFill>
                  <a:srgbClr val="169E82"/>
                </a:solidFill>
                <a:latin typeface="微软雅黑" panose="020B0503020204020204" pitchFamily="34" charset="-122"/>
                <a:ea typeface="微软雅黑" panose="020B0503020204020204" pitchFamily="34" charset="-122"/>
              </a:rPr>
              <a:t>天（含）以上者，并视为严重违反公司规章制度，将公告通报批评，且公司有权与该员工解除劳动关系且无需任何赔偿与补偿。</a:t>
            </a:r>
          </a:p>
        </p:txBody>
      </p:sp>
      <p:sp>
        <p:nvSpPr>
          <p:cNvPr id="3" name="文本框 2">
            <a:extLst>
              <a:ext uri="{FF2B5EF4-FFF2-40B4-BE49-F238E27FC236}">
                <a16:creationId xmlns:a16="http://schemas.microsoft.com/office/drawing/2014/main" id="{DBACDDE2-F968-4017-859F-E4461694179A}"/>
              </a:ext>
            </a:extLst>
          </p:cNvPr>
          <p:cNvSpPr txBox="1"/>
          <p:nvPr/>
        </p:nvSpPr>
        <p:spPr>
          <a:xfrm>
            <a:off x="950092" y="913078"/>
            <a:ext cx="1723549" cy="400110"/>
          </a:xfrm>
          <a:prstGeom prst="rect">
            <a:avLst/>
          </a:prstGeom>
          <a:noFill/>
        </p:spPr>
        <p:txBody>
          <a:bodyPr wrap="squar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旷工</a:t>
            </a:r>
          </a:p>
        </p:txBody>
      </p:sp>
    </p:spTree>
    <p:extLst>
      <p:ext uri="{BB962C8B-B14F-4D97-AF65-F5344CB8AC3E}">
        <p14:creationId xmlns:p14="http://schemas.microsoft.com/office/powerpoint/2010/main" val="70630904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BF09B3-13C8-4B52-8EE7-98A032C0FA87}"/>
              </a:ext>
            </a:extLst>
          </p:cNvPr>
          <p:cNvSpPr/>
          <p:nvPr/>
        </p:nvSpPr>
        <p:spPr>
          <a:xfrm>
            <a:off x="1563511" y="1578618"/>
            <a:ext cx="6609645" cy="1002967"/>
          </a:xfrm>
          <a:prstGeom prst="rect">
            <a:avLst/>
          </a:prstGeom>
        </p:spPr>
        <p:txBody>
          <a:bodyPr wrap="square">
            <a:spAutoFit/>
          </a:bodyPr>
          <a:lstStyle/>
          <a:p>
            <a:pPr marL="28575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公司公告通报批评累积次数≥</a:t>
            </a:r>
            <a:r>
              <a:rPr lang="en-US" altLang="zh-CN" sz="1600" b="1" dirty="0">
                <a:latin typeface="微软雅黑" panose="020B0503020204020204" pitchFamily="34" charset="-122"/>
                <a:ea typeface="微软雅黑" panose="020B0503020204020204" pitchFamily="34" charset="-122"/>
              </a:rPr>
              <a:t>3</a:t>
            </a:r>
            <a:r>
              <a:rPr lang="zh-CN" altLang="zh-CN" sz="1600" b="1" dirty="0">
                <a:latin typeface="微软雅黑" panose="020B0503020204020204" pitchFamily="34" charset="-122"/>
                <a:ea typeface="微软雅黑" panose="020B0503020204020204" pitchFamily="34" charset="-122"/>
              </a:rPr>
              <a:t>次者，视为严重违反公司规章制度，公司可解除其劳动关系且无需任何赔偿。</a:t>
            </a:r>
          </a:p>
        </p:txBody>
      </p:sp>
      <p:sp>
        <p:nvSpPr>
          <p:cNvPr id="3" name="文本框 2">
            <a:extLst>
              <a:ext uri="{FF2B5EF4-FFF2-40B4-BE49-F238E27FC236}">
                <a16:creationId xmlns:a16="http://schemas.microsoft.com/office/drawing/2014/main" id="{DBACDDE2-F968-4017-859F-E4461694179A}"/>
              </a:ext>
            </a:extLst>
          </p:cNvPr>
          <p:cNvSpPr txBox="1"/>
          <p:nvPr/>
        </p:nvSpPr>
        <p:spPr>
          <a:xfrm>
            <a:off x="950092" y="913078"/>
            <a:ext cx="4434708" cy="400110"/>
          </a:xfrm>
          <a:prstGeom prst="rect">
            <a:avLst/>
          </a:prstGeom>
          <a:noFill/>
        </p:spPr>
        <p:txBody>
          <a:bodyPr wrap="squar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考勤惩罚</a:t>
            </a:r>
            <a:r>
              <a:rPr lang="en-US" altLang="zh-CN" sz="2000" b="1" dirty="0">
                <a:solidFill>
                  <a:srgbClr val="169E82"/>
                </a:solidFill>
                <a:latin typeface="微软雅黑" panose="020B0503020204020204" pitchFamily="34" charset="-122"/>
                <a:ea typeface="微软雅黑" panose="020B0503020204020204" pitchFamily="34" charset="-122"/>
              </a:rPr>
              <a:t>-</a:t>
            </a:r>
            <a:r>
              <a:rPr lang="zh-CN" altLang="en-US" sz="2000" b="1" dirty="0">
                <a:solidFill>
                  <a:srgbClr val="169E82"/>
                </a:solidFill>
                <a:latin typeface="微软雅黑" panose="020B0503020204020204" pitchFamily="34" charset="-122"/>
                <a:ea typeface="微软雅黑" panose="020B0503020204020204" pitchFamily="34" charset="-122"/>
              </a:rPr>
              <a:t>通报批评</a:t>
            </a:r>
          </a:p>
        </p:txBody>
      </p:sp>
    </p:spTree>
    <p:extLst>
      <p:ext uri="{BB962C8B-B14F-4D97-AF65-F5344CB8AC3E}">
        <p14:creationId xmlns:p14="http://schemas.microsoft.com/office/powerpoint/2010/main" val="62132891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3612515" y="1891665"/>
            <a:ext cx="4018915" cy="583565"/>
          </a:xfrm>
          <a:prstGeom prst="rect">
            <a:avLst/>
          </a:prstGeom>
          <a:noFill/>
        </p:spPr>
        <p:txBody>
          <a:bodyPr wrap="square" rtlCol="0">
            <a:spAutoFit/>
          </a:bodyPr>
          <a:lstStyle/>
          <a:p>
            <a:pPr lvl="0"/>
            <a:r>
              <a:rPr lang="zh-CN" altLang="en-US" sz="3200" b="1" dirty="0">
                <a:solidFill>
                  <a:schemeClr val="accent1"/>
                </a:solidFill>
                <a:latin typeface="IrisUPC" panose="020B0604020202090204" pitchFamily="34" charset="-34"/>
                <a:ea typeface="方正兰亭粗黑简体" panose="02000000000000000000" pitchFamily="2" charset="-122"/>
                <a:cs typeface="IrisUPC" panose="020B0604020202090204" pitchFamily="34" charset="-34"/>
              </a:rPr>
              <a:t>考勤奖励</a:t>
            </a:r>
          </a:p>
        </p:txBody>
      </p:sp>
      <p:sp>
        <p:nvSpPr>
          <p:cNvPr id="5" name="任意多边形 4"/>
          <p:cNvSpPr/>
          <p:nvPr/>
        </p:nvSpPr>
        <p:spPr>
          <a:xfrm>
            <a:off x="1951908" y="1408759"/>
            <a:ext cx="1504313" cy="1703679"/>
          </a:xfrm>
          <a:custGeom>
            <a:avLst/>
            <a:gdLst>
              <a:gd name="connsiteX0" fmla="*/ 0 w 2237850"/>
              <a:gd name="connsiteY0" fmla="*/ 0 h 2533650"/>
              <a:gd name="connsiteX1" fmla="*/ 2237850 w 2237850"/>
              <a:gd name="connsiteY1" fmla="*/ 0 h 2533650"/>
              <a:gd name="connsiteX2" fmla="*/ 2237850 w 2237850"/>
              <a:gd name="connsiteY2" fmla="*/ 666749 h 2533650"/>
              <a:gd name="connsiteX3" fmla="*/ 2148627 w 2237850"/>
              <a:gd name="connsiteY3" fmla="*/ 666749 h 2533650"/>
              <a:gd name="connsiteX4" fmla="*/ 2148627 w 2237850"/>
              <a:gd name="connsiteY4" fmla="*/ 89223 h 2533650"/>
              <a:gd name="connsiteX5" fmla="*/ 89223 w 2237850"/>
              <a:gd name="connsiteY5" fmla="*/ 89223 h 2533650"/>
              <a:gd name="connsiteX6" fmla="*/ 89223 w 2237850"/>
              <a:gd name="connsiteY6" fmla="*/ 2444427 h 2533650"/>
              <a:gd name="connsiteX7" fmla="*/ 2148627 w 2237850"/>
              <a:gd name="connsiteY7" fmla="*/ 2444427 h 2533650"/>
              <a:gd name="connsiteX8" fmla="*/ 2148627 w 2237850"/>
              <a:gd name="connsiteY8" fmla="*/ 1981136 h 2533650"/>
              <a:gd name="connsiteX9" fmla="*/ 2237850 w 2237850"/>
              <a:gd name="connsiteY9" fmla="*/ 1981136 h 2533650"/>
              <a:gd name="connsiteX10" fmla="*/ 2237850 w 2237850"/>
              <a:gd name="connsiteY10" fmla="*/ 2533650 h 2533650"/>
              <a:gd name="connsiteX11" fmla="*/ 0 w 2237850"/>
              <a:gd name="connsiteY11" fmla="*/ 2533650 h 2533650"/>
              <a:gd name="connsiteX12" fmla="*/ 0 w 2237850"/>
              <a:gd name="connsiteY12"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7850" h="2533650">
                <a:moveTo>
                  <a:pt x="0" y="0"/>
                </a:moveTo>
                <a:lnTo>
                  <a:pt x="2237850" y="0"/>
                </a:lnTo>
                <a:lnTo>
                  <a:pt x="2237850" y="666749"/>
                </a:lnTo>
                <a:lnTo>
                  <a:pt x="2148627" y="666749"/>
                </a:lnTo>
                <a:lnTo>
                  <a:pt x="2148627" y="89223"/>
                </a:lnTo>
                <a:lnTo>
                  <a:pt x="89223" y="89223"/>
                </a:lnTo>
                <a:lnTo>
                  <a:pt x="89223" y="2444427"/>
                </a:lnTo>
                <a:lnTo>
                  <a:pt x="2148627" y="2444427"/>
                </a:lnTo>
                <a:lnTo>
                  <a:pt x="2148627" y="1981136"/>
                </a:lnTo>
                <a:lnTo>
                  <a:pt x="2237850" y="1981136"/>
                </a:lnTo>
                <a:lnTo>
                  <a:pt x="2237850" y="2533650"/>
                </a:lnTo>
                <a:lnTo>
                  <a:pt x="0" y="25336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7" name="文本框 11"/>
          <p:cNvSpPr txBox="1"/>
          <p:nvPr/>
        </p:nvSpPr>
        <p:spPr>
          <a:xfrm>
            <a:off x="2124484" y="1328464"/>
            <a:ext cx="1547694" cy="1999906"/>
          </a:xfrm>
          <a:prstGeom prst="rect">
            <a:avLst/>
          </a:prstGeom>
          <a:noFill/>
        </p:spPr>
        <p:txBody>
          <a:bodyPr wrap="square" rtlCol="0">
            <a:spAutoFit/>
          </a:bodyPr>
          <a:lstStyle/>
          <a:p>
            <a:r>
              <a:rPr lang="en-US" altLang="zh-CN" sz="12395" dirty="0">
                <a:solidFill>
                  <a:schemeClr val="accent1"/>
                </a:solidFill>
                <a:latin typeface="IrisUPC" panose="020B0604020202090204" pitchFamily="34" charset="-34"/>
                <a:cs typeface="IrisUPC" panose="020B0604020202090204" pitchFamily="34" charset="-34"/>
              </a:rPr>
              <a:t>04</a:t>
            </a:r>
            <a:endParaRPr lang="zh-CN" altLang="en-US" sz="12395" dirty="0">
              <a:solidFill>
                <a:schemeClr val="accent1"/>
              </a:solidFill>
              <a:latin typeface="IrisUPC" panose="020B0604020202090204" pitchFamily="34" charset="-34"/>
              <a:cs typeface="IrisUPC" panose="020B0604020202090204" pitchFamily="34" charset="-34"/>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105"/>
          <p:cNvSpPr/>
          <p:nvPr/>
        </p:nvSpPr>
        <p:spPr bwMode="auto">
          <a:xfrm>
            <a:off x="5203332" y="2381842"/>
            <a:ext cx="863600" cy="93850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33" tIns="45717" rIns="91433" bIns="45717"/>
          <a:lstStyle/>
          <a:p>
            <a:pPr defTabSz="914400"/>
            <a:endParaRPr lang="zh-CN" altLang="en-US" kern="0" dirty="0">
              <a:solidFill>
                <a:sysClr val="windowText" lastClr="000000"/>
              </a:solidFill>
            </a:endParaRPr>
          </a:p>
        </p:txBody>
      </p:sp>
      <p:sp>
        <p:nvSpPr>
          <p:cNvPr id="117" name="Freeform 107"/>
          <p:cNvSpPr/>
          <p:nvPr/>
        </p:nvSpPr>
        <p:spPr bwMode="auto">
          <a:xfrm>
            <a:off x="4196857" y="2381842"/>
            <a:ext cx="866775" cy="93850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33" tIns="45717" rIns="91433" bIns="45717"/>
          <a:lstStyle/>
          <a:p>
            <a:pPr defTabSz="914400" fontAlgn="base">
              <a:spcBef>
                <a:spcPct val="0"/>
              </a:spcBef>
              <a:spcAft>
                <a:spcPct val="0"/>
              </a:spcAft>
              <a:defRPr/>
            </a:pPr>
            <a:endParaRPr lang="zh-CN" altLang="en-US" dirty="0">
              <a:solidFill>
                <a:prstClr val="black"/>
              </a:solidFill>
              <a:effectLst>
                <a:outerShdw blurRad="60007" dist="310007" dir="7680000" sy="30000" kx="1300200" algn="ctr" rotWithShape="0">
                  <a:prstClr val="black">
                    <a:alpha val="32000"/>
                  </a:prstClr>
                </a:outerShdw>
              </a:effectLst>
            </a:endParaRPr>
          </a:p>
        </p:txBody>
      </p:sp>
      <p:grpSp>
        <p:nvGrpSpPr>
          <p:cNvPr id="2" name="组合 7"/>
          <p:cNvGrpSpPr/>
          <p:nvPr/>
        </p:nvGrpSpPr>
        <p:grpSpPr>
          <a:xfrm>
            <a:off x="3480261" y="486403"/>
            <a:ext cx="3492388" cy="3209855"/>
            <a:chOff x="3100079" y="1495055"/>
            <a:chExt cx="3713088" cy="3369307"/>
          </a:xfrm>
        </p:grpSpPr>
        <p:pic>
          <p:nvPicPr>
            <p:cNvPr id="11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0079" y="4287623"/>
              <a:ext cx="3713088" cy="5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4"/>
            <p:cNvGrpSpPr/>
            <p:nvPr/>
          </p:nvGrpSpPr>
          <p:grpSpPr>
            <a:xfrm>
              <a:off x="3249281" y="1495055"/>
              <a:ext cx="3213613" cy="3018713"/>
              <a:chOff x="3249281" y="1495055"/>
              <a:chExt cx="3213613" cy="3018713"/>
            </a:xfrm>
          </p:grpSpPr>
          <p:sp>
            <p:nvSpPr>
              <p:cNvPr id="114" name="Freeform 104"/>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p:spPr>
            <p:txBody>
              <a:bodyPr lIns="96775" tIns="48388" rIns="96775" bIns="48388"/>
              <a:lstStyle/>
              <a:p>
                <a:pPr defTabSz="914400"/>
                <a:endParaRPr lang="zh-CN" altLang="en-US" kern="0" dirty="0">
                  <a:solidFill>
                    <a:sysClr val="windowText" lastClr="000000"/>
                  </a:solidFill>
                </a:endParaRPr>
              </a:p>
            </p:txBody>
          </p:sp>
          <p:sp>
            <p:nvSpPr>
              <p:cNvPr id="116" name="Freeform 106"/>
              <p:cNvSpPr/>
              <p:nvPr/>
            </p:nvSpPr>
            <p:spPr bwMode="auto">
              <a:xfrm>
                <a:off x="3861962" y="3528644"/>
                <a:ext cx="921550" cy="98512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14400"/>
                <a:endParaRPr lang="zh-CN" altLang="en-US" kern="0" dirty="0">
                  <a:solidFill>
                    <a:sysClr val="windowText" lastClr="000000"/>
                  </a:solidFill>
                </a:endParaRPr>
              </a:p>
            </p:txBody>
          </p:sp>
          <p:sp>
            <p:nvSpPr>
              <p:cNvPr id="118" name="Freeform 108"/>
              <p:cNvSpPr/>
              <p:nvPr/>
            </p:nvSpPr>
            <p:spPr bwMode="auto">
              <a:xfrm>
                <a:off x="4856088" y="1495055"/>
                <a:ext cx="1606806" cy="18669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p:spPr>
            <p:txBody>
              <a:bodyPr lIns="96775" tIns="48388" rIns="96775" bIns="48388"/>
              <a:lstStyle/>
              <a:p>
                <a:pPr defTabSz="914400"/>
                <a:endParaRPr lang="zh-CN" altLang="en-US" kern="0" dirty="0">
                  <a:solidFill>
                    <a:sysClr val="windowText" lastClr="000000"/>
                  </a:solidFill>
                </a:endParaRPr>
              </a:p>
            </p:txBody>
          </p:sp>
          <p:sp>
            <p:nvSpPr>
              <p:cNvPr id="119" name="Freeform 109"/>
              <p:cNvSpPr/>
              <p:nvPr/>
            </p:nvSpPr>
            <p:spPr bwMode="auto">
              <a:xfrm>
                <a:off x="3249281" y="1495055"/>
                <a:ext cx="1606806" cy="18669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14400"/>
                <a:endParaRPr lang="zh-CN" altLang="en-US" kern="0" dirty="0">
                  <a:solidFill>
                    <a:sysClr val="windowText" lastClr="000000"/>
                  </a:solidFill>
                </a:endParaRPr>
              </a:p>
            </p:txBody>
          </p:sp>
          <p:sp>
            <p:nvSpPr>
              <p:cNvPr id="120" name="Freeform 121"/>
              <p:cNvSpPr/>
              <p:nvPr/>
            </p:nvSpPr>
            <p:spPr bwMode="auto">
              <a:xfrm>
                <a:off x="4616415" y="2941904"/>
                <a:ext cx="202539" cy="198359"/>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1"/>
              </a:solidFill>
              <a:ln>
                <a:noFill/>
              </a:ln>
            </p:spPr>
            <p:txBody>
              <a:bodyPr lIns="96775" tIns="48388" rIns="96775" bIns="48388"/>
              <a:lstStyle/>
              <a:p>
                <a:pPr defTabSz="914400"/>
                <a:endParaRPr lang="zh-CN" altLang="en-US" kern="0" dirty="0">
                  <a:solidFill>
                    <a:sysClr val="windowText" lastClr="000000"/>
                  </a:solidFill>
                </a:endParaRPr>
              </a:p>
            </p:txBody>
          </p:sp>
          <p:sp>
            <p:nvSpPr>
              <p:cNvPr id="121" name="Freeform 122"/>
              <p:cNvSpPr/>
              <p:nvPr/>
            </p:nvSpPr>
            <p:spPr bwMode="auto">
              <a:xfrm>
                <a:off x="4857777" y="2891896"/>
                <a:ext cx="251485" cy="24836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2"/>
              </a:solidFill>
              <a:ln>
                <a:noFill/>
              </a:ln>
            </p:spPr>
            <p:txBody>
              <a:bodyPr lIns="96775" tIns="48388" rIns="96775" bIns="48388"/>
              <a:lstStyle/>
              <a:p>
                <a:pPr defTabSz="914400"/>
                <a:endParaRPr lang="zh-CN" altLang="en-US" kern="0" dirty="0">
                  <a:solidFill>
                    <a:sysClr val="windowText" lastClr="000000"/>
                  </a:solidFill>
                </a:endParaRPr>
              </a:p>
            </p:txBody>
          </p:sp>
          <p:sp>
            <p:nvSpPr>
              <p:cNvPr id="122" name="Freeform 123"/>
              <p:cNvSpPr/>
              <p:nvPr/>
            </p:nvSpPr>
            <p:spPr bwMode="auto">
              <a:xfrm>
                <a:off x="4616415" y="3181934"/>
                <a:ext cx="202539" cy="195025"/>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2"/>
              </a:solidFill>
              <a:ln>
                <a:noFill/>
              </a:ln>
            </p:spPr>
            <p:txBody>
              <a:bodyPr lIns="96775" tIns="48388" rIns="96775" bIns="48388"/>
              <a:lstStyle/>
              <a:p>
                <a:pPr defTabSz="914400"/>
                <a:endParaRPr lang="zh-CN" altLang="en-US" kern="0" dirty="0">
                  <a:solidFill>
                    <a:sysClr val="windowText" lastClr="000000"/>
                  </a:solidFill>
                </a:endParaRPr>
              </a:p>
            </p:txBody>
          </p:sp>
          <p:sp>
            <p:nvSpPr>
              <p:cNvPr id="123" name="Freeform 124"/>
              <p:cNvSpPr/>
              <p:nvPr/>
            </p:nvSpPr>
            <p:spPr bwMode="auto">
              <a:xfrm>
                <a:off x="4857777" y="3181934"/>
                <a:ext cx="199163" cy="195025"/>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1"/>
              </a:solidFill>
              <a:ln>
                <a:noFill/>
              </a:ln>
            </p:spPr>
            <p:txBody>
              <a:bodyPr lIns="96775" tIns="48388" rIns="96775" bIns="48388"/>
              <a:lstStyle/>
              <a:p>
                <a:pPr defTabSz="914400"/>
                <a:endParaRPr lang="zh-CN" altLang="en-US" kern="0" dirty="0">
                  <a:solidFill>
                    <a:sysClr val="windowText" lastClr="000000"/>
                  </a:solidFill>
                </a:endParaRPr>
              </a:p>
            </p:txBody>
          </p:sp>
        </p:grpSp>
      </p:grpSp>
      <p:grpSp>
        <p:nvGrpSpPr>
          <p:cNvPr id="5" name="组合 14"/>
          <p:cNvGrpSpPr/>
          <p:nvPr/>
        </p:nvGrpSpPr>
        <p:grpSpPr>
          <a:xfrm>
            <a:off x="6763844" y="466725"/>
            <a:ext cx="1957388" cy="1273175"/>
            <a:chOff x="6591168" y="1518392"/>
            <a:chExt cx="2081084" cy="1336421"/>
          </a:xfrm>
        </p:grpSpPr>
        <p:sp>
          <p:nvSpPr>
            <p:cNvPr id="124" name="矩形 1"/>
            <p:cNvSpPr>
              <a:spLocks noChangeArrowheads="1"/>
            </p:cNvSpPr>
            <p:nvPr/>
          </p:nvSpPr>
          <p:spPr bwMode="auto">
            <a:xfrm>
              <a:off x="6839278" y="1518392"/>
              <a:ext cx="1832974" cy="133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14400" fontAlgn="base">
                <a:lnSpc>
                  <a:spcPct val="150000"/>
                </a:lnSpc>
                <a:spcBef>
                  <a:spcPct val="0"/>
                </a:spcBef>
                <a:spcAft>
                  <a:spcPct val="0"/>
                </a:spcAft>
              </a:pPr>
              <a:r>
                <a:rPr lang="zh-CN" altLang="zh-CN" sz="1200" b="1" dirty="0">
                  <a:latin typeface="微软雅黑" panose="020B0503020204020204" pitchFamily="34" charset="-122"/>
                  <a:ea typeface="微软雅黑" panose="020B0503020204020204" pitchFamily="34" charset="-122"/>
                  <a:sym typeface="+mn-ea"/>
                </a:rPr>
                <a:t>丧假</a:t>
              </a:r>
              <a:endParaRPr lang="zh-CN" altLang="zh-CN" sz="1200" b="1" dirty="0">
                <a:solidFill>
                  <a:schemeClr val="tx1"/>
                </a:solidFill>
                <a:latin typeface="微软雅黑" panose="020B0503020204020204" pitchFamily="34" charset="-122"/>
                <a:ea typeface="微软雅黑" panose="020B0503020204020204" pitchFamily="34" charset="-122"/>
              </a:endParaRPr>
            </a:p>
            <a:p>
              <a:pPr algn="just" defTabSz="914400" fontAlgn="base">
                <a:lnSpc>
                  <a:spcPct val="150000"/>
                </a:lnSpc>
                <a:spcBef>
                  <a:spcPct val="0"/>
                </a:spcBef>
                <a:spcAft>
                  <a:spcPct val="0"/>
                </a:spcAft>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914400" fontAlgn="base">
                <a:lnSpc>
                  <a:spcPct val="150000"/>
                </a:lnSpc>
                <a:spcBef>
                  <a:spcPct val="0"/>
                </a:spcBef>
                <a:spcAft>
                  <a:spcPct val="0"/>
                </a:spcAft>
              </a:pPr>
              <a:endParaRPr lang="zh-CN"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defTabSz="914400" fontAlgn="base">
                <a:lnSpc>
                  <a:spcPct val="150000"/>
                </a:lnSpc>
                <a:spcBef>
                  <a:spcPct val="0"/>
                </a:spcBef>
                <a:spcAft>
                  <a:spcPct val="0"/>
                </a:spcAft>
              </a:pPr>
              <a:endParaRPr lang="zh-CN"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defTabSz="914400" fontAlgn="base">
                <a:lnSpc>
                  <a:spcPct val="150000"/>
                </a:lnSpc>
                <a:spcBef>
                  <a:spcPct val="0"/>
                </a:spcBef>
                <a:spcAft>
                  <a:spcPct val="0"/>
                </a:spcAft>
              </a:pPr>
              <a:endParaRPr lang="zh-CN"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0" name="Freeform 11"/>
            <p:cNvSpPr/>
            <p:nvPr/>
          </p:nvSpPr>
          <p:spPr bwMode="auto">
            <a:xfrm>
              <a:off x="6591168" y="1623405"/>
              <a:ext cx="285242" cy="24669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14400"/>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组合 10"/>
          <p:cNvGrpSpPr/>
          <p:nvPr/>
        </p:nvGrpSpPr>
        <p:grpSpPr>
          <a:xfrm>
            <a:off x="1987058" y="466725"/>
            <a:ext cx="1987549" cy="788670"/>
            <a:chOff x="1512515" y="1518392"/>
            <a:chExt cx="2113151" cy="827848"/>
          </a:xfrm>
        </p:grpSpPr>
        <p:sp>
          <p:nvSpPr>
            <p:cNvPr id="126" name="矩形 1"/>
            <p:cNvSpPr>
              <a:spLocks noChangeArrowheads="1"/>
            </p:cNvSpPr>
            <p:nvPr/>
          </p:nvSpPr>
          <p:spPr bwMode="auto">
            <a:xfrm>
              <a:off x="1792692" y="1518392"/>
              <a:ext cx="1832974" cy="8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14400" fontAlgn="base">
                <a:lnSpc>
                  <a:spcPct val="150000"/>
                </a:lnSpc>
                <a:spcBef>
                  <a:spcPct val="0"/>
                </a:spcBef>
                <a:spcAft>
                  <a:spcPct val="0"/>
                </a:spcAft>
              </a:pPr>
              <a:r>
                <a:rPr lang="zh-CN" altLang="zh-CN" sz="1200" b="1" dirty="0">
                  <a:solidFill>
                    <a:schemeClr val="tx1"/>
                  </a:solidFill>
                  <a:latin typeface="微软雅黑" panose="020B0503020204020204" pitchFamily="34" charset="-122"/>
                  <a:ea typeface="微软雅黑" panose="020B0503020204020204" pitchFamily="34" charset="-122"/>
                </a:rPr>
                <a:t>年休假</a:t>
              </a:r>
            </a:p>
            <a:p>
              <a:pPr algn="just" defTabSz="914400" fontAlgn="base">
                <a:lnSpc>
                  <a:spcPct val="150000"/>
                </a:lnSpc>
                <a:spcBef>
                  <a:spcPct val="0"/>
                </a:spcBef>
                <a:spcAft>
                  <a:spcPct val="0"/>
                </a:spcAft>
              </a:pPr>
              <a:endParaRPr lang="zh-CN"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defTabSz="914400" fontAlgn="base">
                <a:lnSpc>
                  <a:spcPct val="150000"/>
                </a:lnSpc>
                <a:spcBef>
                  <a:spcPct val="0"/>
                </a:spcBef>
                <a:spcAft>
                  <a:spcPct val="0"/>
                </a:spcAft>
              </a:pPr>
              <a:endParaRPr lang="zh-CN"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122"/>
            <p:cNvGrpSpPr/>
            <p:nvPr/>
          </p:nvGrpSpPr>
          <p:grpSpPr bwMode="auto">
            <a:xfrm>
              <a:off x="1512515" y="1635075"/>
              <a:ext cx="204226" cy="203358"/>
              <a:chOff x="3889445" y="2973091"/>
              <a:chExt cx="319708" cy="324921"/>
            </a:xfrm>
          </p:grpSpPr>
          <p:sp>
            <p:nvSpPr>
              <p:cNvPr id="132" name="Rectangle 12"/>
              <p:cNvSpPr>
                <a:spLocks noChangeArrowheads="1"/>
              </p:cNvSpPr>
              <p:nvPr/>
            </p:nvSpPr>
            <p:spPr bwMode="auto">
              <a:xfrm>
                <a:off x="3889445" y="3006104"/>
                <a:ext cx="128578" cy="126841"/>
              </a:xfrm>
              <a:prstGeom prst="rect">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3" name="Rectangle 13"/>
              <p:cNvSpPr>
                <a:spLocks noChangeArrowheads="1"/>
              </p:cNvSpPr>
              <p:nvPr/>
            </p:nvSpPr>
            <p:spPr bwMode="auto">
              <a:xfrm>
                <a:off x="4049299" y="2973091"/>
                <a:ext cx="159854" cy="159854"/>
              </a:xfrm>
              <a:prstGeom prst="rect">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4" name="Rectangle 14"/>
              <p:cNvSpPr>
                <a:spLocks noChangeArrowheads="1"/>
              </p:cNvSpPr>
              <p:nvPr/>
            </p:nvSpPr>
            <p:spPr bwMode="auto">
              <a:xfrm>
                <a:off x="3889445" y="3171171"/>
                <a:ext cx="128578" cy="126841"/>
              </a:xfrm>
              <a:prstGeom prst="rect">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5" name="Rectangle 15"/>
              <p:cNvSpPr>
                <a:spLocks noChangeArrowheads="1"/>
              </p:cNvSpPr>
              <p:nvPr/>
            </p:nvSpPr>
            <p:spPr bwMode="auto">
              <a:xfrm>
                <a:off x="4049299" y="3171171"/>
                <a:ext cx="126841" cy="126841"/>
              </a:xfrm>
              <a:prstGeom prst="rect">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8" name="组合 15"/>
          <p:cNvGrpSpPr/>
          <p:nvPr/>
        </p:nvGrpSpPr>
        <p:grpSpPr>
          <a:xfrm>
            <a:off x="6792420" y="1986431"/>
            <a:ext cx="1928813" cy="1273175"/>
            <a:chOff x="6621549" y="3113590"/>
            <a:chExt cx="2050703" cy="1336421"/>
          </a:xfrm>
        </p:grpSpPr>
        <p:sp>
          <p:nvSpPr>
            <p:cNvPr id="129" name="矩形 1"/>
            <p:cNvSpPr>
              <a:spLocks noChangeArrowheads="1"/>
            </p:cNvSpPr>
            <p:nvPr/>
          </p:nvSpPr>
          <p:spPr bwMode="auto">
            <a:xfrm>
              <a:off x="6839278" y="3113590"/>
              <a:ext cx="1832974" cy="133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14400">
                <a:lnSpc>
                  <a:spcPct val="150000"/>
                </a:lnSpc>
              </a:pPr>
              <a:r>
                <a:rPr lang="zh-CN" altLang="zh-CN" sz="1200" b="1" dirty="0">
                  <a:latin typeface="微软雅黑" panose="020B0503020204020204" pitchFamily="34" charset="-122"/>
                  <a:ea typeface="微软雅黑" panose="020B0503020204020204" pitchFamily="34" charset="-122"/>
                  <a:sym typeface="+mn-ea"/>
                </a:rPr>
                <a:t>婚假</a:t>
              </a:r>
              <a:endParaRPr lang="zh-CN" altLang="zh-CN" sz="1200" b="1" dirty="0">
                <a:solidFill>
                  <a:schemeClr val="tx1"/>
                </a:solidFill>
                <a:latin typeface="微软雅黑" panose="020B0503020204020204" pitchFamily="34" charset="-122"/>
                <a:ea typeface="微软雅黑" panose="020B0503020204020204" pitchFamily="34" charset="-122"/>
              </a:endParaRPr>
            </a:p>
            <a:p>
              <a:pPr algn="just" defTabSz="914400">
                <a:lnSpc>
                  <a:spcPct val="150000"/>
                </a:lnSpc>
              </a:pP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914400">
                <a:lnSpc>
                  <a:spcPct val="150000"/>
                </a:lnSpc>
              </a:pPr>
              <a:endParaRPr lang="zh-CN"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defTabSz="914400">
                <a:lnSpc>
                  <a:spcPct val="150000"/>
                </a:lnSpc>
              </a:pPr>
              <a:endParaRPr lang="zh-CN"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defTabSz="914400">
                <a:lnSpc>
                  <a:spcPct val="150000"/>
                </a:lnSpc>
              </a:pPr>
              <a:endParaRPr lang="zh-CN"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组合 13321"/>
            <p:cNvGrpSpPr/>
            <p:nvPr/>
          </p:nvGrpSpPr>
          <p:grpSpPr bwMode="auto">
            <a:xfrm>
              <a:off x="6621549" y="3253608"/>
              <a:ext cx="224480" cy="220028"/>
              <a:chOff x="1057275" y="3008313"/>
              <a:chExt cx="368300" cy="368300"/>
            </a:xfrm>
          </p:grpSpPr>
          <p:sp>
            <p:nvSpPr>
              <p:cNvPr id="137" name="Freeform 11"/>
              <p:cNvSpPr/>
              <p:nvPr/>
            </p:nvSpPr>
            <p:spPr bwMode="auto">
              <a:xfrm>
                <a:off x="1057275" y="3033713"/>
                <a:ext cx="342900" cy="342900"/>
              </a:xfrm>
              <a:custGeom>
                <a:avLst/>
                <a:gdLst>
                  <a:gd name="T0" fmla="*/ 252018625 w 216"/>
                  <a:gd name="T1" fmla="*/ 0 h 216"/>
                  <a:gd name="T2" fmla="*/ 252018625 w 216"/>
                  <a:gd name="T3" fmla="*/ 0 h 216"/>
                  <a:gd name="T4" fmla="*/ 201812500 w 216"/>
                  <a:gd name="T5" fmla="*/ 5040313 h 216"/>
                  <a:gd name="T6" fmla="*/ 156249688 w 216"/>
                  <a:gd name="T7" fmla="*/ 252018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8625 w 216"/>
                  <a:gd name="T59" fmla="*/ 292338125 h 216"/>
                  <a:gd name="T60" fmla="*/ 252018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8"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8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10" name="组合 13"/>
          <p:cNvGrpSpPr/>
          <p:nvPr/>
        </p:nvGrpSpPr>
        <p:grpSpPr>
          <a:xfrm>
            <a:off x="2021982" y="1988023"/>
            <a:ext cx="1952625" cy="788670"/>
            <a:chOff x="1549646" y="3115260"/>
            <a:chExt cx="2076020" cy="827848"/>
          </a:xfrm>
        </p:grpSpPr>
        <p:sp>
          <p:nvSpPr>
            <p:cNvPr id="128" name="矩形 1"/>
            <p:cNvSpPr>
              <a:spLocks noChangeArrowheads="1"/>
            </p:cNvSpPr>
            <p:nvPr/>
          </p:nvSpPr>
          <p:spPr bwMode="auto">
            <a:xfrm>
              <a:off x="1792692" y="3115260"/>
              <a:ext cx="1832974" cy="8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14400" fontAlgn="base">
                <a:lnSpc>
                  <a:spcPct val="150000"/>
                </a:lnSpc>
                <a:spcBef>
                  <a:spcPct val="0"/>
                </a:spcBef>
                <a:spcAft>
                  <a:spcPct val="0"/>
                </a:spcAft>
              </a:pPr>
              <a:r>
                <a:rPr lang="zh-CN" altLang="zh-CN" sz="1200" b="1" dirty="0">
                  <a:latin typeface="微软雅黑" panose="020B0503020204020204" pitchFamily="34" charset="-122"/>
                  <a:ea typeface="微软雅黑" panose="020B0503020204020204" pitchFamily="34" charset="-122"/>
                  <a:sym typeface="+mn-ea"/>
                </a:rPr>
                <a:t>产检假；哺乳假</a:t>
              </a:r>
              <a:endParaRPr lang="zh-CN" altLang="zh-CN" sz="1200" b="1" dirty="0">
                <a:solidFill>
                  <a:schemeClr val="tx1"/>
                </a:solidFill>
                <a:latin typeface="微软雅黑" panose="020B0503020204020204" pitchFamily="34" charset="-122"/>
                <a:ea typeface="微软雅黑" panose="020B0503020204020204" pitchFamily="34" charset="-122"/>
              </a:endParaRPr>
            </a:p>
            <a:p>
              <a:pPr algn="just" defTabSz="914400" fontAlgn="base">
                <a:lnSpc>
                  <a:spcPct val="150000"/>
                </a:lnSpc>
                <a:spcBef>
                  <a:spcPct val="0"/>
                </a:spcBef>
                <a:spcAft>
                  <a:spcPct val="0"/>
                </a:spcAft>
              </a:pPr>
              <a:endParaRPr lang="zh-CN"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defTabSz="914400" fontAlgn="base">
                <a:lnSpc>
                  <a:spcPct val="150000"/>
                </a:lnSpc>
                <a:spcBef>
                  <a:spcPct val="0"/>
                </a:spcBef>
                <a:spcAft>
                  <a:spcPct val="0"/>
                </a:spcAft>
              </a:pPr>
              <a:endParaRPr lang="zh-CN"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1" name="组合 13322"/>
            <p:cNvGrpSpPr/>
            <p:nvPr/>
          </p:nvGrpSpPr>
          <p:grpSpPr bwMode="auto">
            <a:xfrm>
              <a:off x="1549646" y="3215270"/>
              <a:ext cx="222792" cy="235030"/>
              <a:chOff x="1946500" y="2659080"/>
              <a:chExt cx="249236" cy="264850"/>
            </a:xfrm>
          </p:grpSpPr>
          <p:sp>
            <p:nvSpPr>
              <p:cNvPr id="140" name="Rectangle 13"/>
              <p:cNvSpPr>
                <a:spLocks noChangeArrowheads="1"/>
              </p:cNvSpPr>
              <p:nvPr/>
            </p:nvSpPr>
            <p:spPr bwMode="auto">
              <a:xfrm>
                <a:off x="1946500" y="2712050"/>
                <a:ext cx="40474" cy="211880"/>
              </a:xfrm>
              <a:prstGeom prst="rect">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1" name="Rectangle 14"/>
              <p:cNvSpPr>
                <a:spLocks noChangeArrowheads="1"/>
              </p:cNvSpPr>
              <p:nvPr/>
            </p:nvSpPr>
            <p:spPr bwMode="auto">
              <a:xfrm>
                <a:off x="2018797" y="2679947"/>
                <a:ext cx="40474" cy="243983"/>
              </a:xfrm>
              <a:prstGeom prst="rect">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2" name="Rectangle 15"/>
              <p:cNvSpPr>
                <a:spLocks noChangeArrowheads="1"/>
              </p:cNvSpPr>
              <p:nvPr/>
            </p:nvSpPr>
            <p:spPr bwMode="auto">
              <a:xfrm>
                <a:off x="2084964" y="2659080"/>
                <a:ext cx="42604" cy="264850"/>
              </a:xfrm>
              <a:prstGeom prst="rect">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3" name="Rectangle 16"/>
              <p:cNvSpPr>
                <a:spLocks noChangeArrowheads="1"/>
              </p:cNvSpPr>
              <p:nvPr/>
            </p:nvSpPr>
            <p:spPr bwMode="auto">
              <a:xfrm>
                <a:off x="2155262" y="2790702"/>
                <a:ext cx="40474" cy="133228"/>
              </a:xfrm>
              <a:prstGeom prst="rect">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12" name="组合 9"/>
          <p:cNvGrpSpPr/>
          <p:nvPr/>
        </p:nvGrpSpPr>
        <p:grpSpPr>
          <a:xfrm>
            <a:off x="1987056" y="912931"/>
            <a:ext cx="6607175" cy="2188252"/>
            <a:chOff x="1451752" y="1920109"/>
            <a:chExt cx="7024712" cy="2296955"/>
          </a:xfrm>
        </p:grpSpPr>
        <p:sp>
          <p:nvSpPr>
            <p:cNvPr id="125" name="任意多边形 124"/>
            <p:cNvSpPr/>
            <p:nvPr/>
          </p:nvSpPr>
          <p:spPr>
            <a:xfrm flipH="1">
              <a:off x="1451752" y="1920109"/>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14400">
                <a:defRPr/>
              </a:pPr>
              <a:endParaRPr lang="zh-CN" altLang="en-US" kern="0" dirty="0">
                <a:solidFill>
                  <a:sysClr val="window" lastClr="FFFFFF"/>
                </a:solidFill>
              </a:endParaRPr>
            </a:p>
          </p:txBody>
        </p:sp>
        <p:sp>
          <p:nvSpPr>
            <p:cNvPr id="127" name="任意多边形 126"/>
            <p:cNvSpPr/>
            <p:nvPr/>
          </p:nvSpPr>
          <p:spPr>
            <a:xfrm flipH="1">
              <a:off x="1461881" y="3521977"/>
              <a:ext cx="2587429"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14400">
                <a:defRPr/>
              </a:pPr>
              <a:endParaRPr lang="zh-CN" altLang="en-US" kern="0" dirty="0">
                <a:solidFill>
                  <a:sysClr val="window" lastClr="FFFFFF"/>
                </a:solidFill>
              </a:endParaRPr>
            </a:p>
          </p:txBody>
        </p:sp>
        <p:sp>
          <p:nvSpPr>
            <p:cNvPr id="144" name="任意多边形 143"/>
            <p:cNvSpPr/>
            <p:nvPr/>
          </p:nvSpPr>
          <p:spPr>
            <a:xfrm>
              <a:off x="5544718" y="1930110"/>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14400">
                <a:defRPr/>
              </a:pPr>
              <a:endParaRPr lang="zh-CN" altLang="en-US" kern="0" dirty="0">
                <a:solidFill>
                  <a:sysClr val="window" lastClr="FFFFFF"/>
                </a:solidFill>
              </a:endParaRPr>
            </a:p>
          </p:txBody>
        </p:sp>
        <p:sp>
          <p:nvSpPr>
            <p:cNvPr id="145" name="任意多边形 144"/>
            <p:cNvSpPr/>
            <p:nvPr/>
          </p:nvSpPr>
          <p:spPr>
            <a:xfrm>
              <a:off x="5591977" y="3521977"/>
              <a:ext cx="2884487"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14400">
                <a:defRPr/>
              </a:pPr>
              <a:endParaRPr lang="zh-CN" altLang="en-US" kern="0" dirty="0">
                <a:solidFill>
                  <a:sysClr val="window" lastClr="FFFFFF"/>
                </a:solidFill>
              </a:endParaRPr>
            </a:p>
          </p:txBody>
        </p:sp>
        <p:sp>
          <p:nvSpPr>
            <p:cNvPr id="146" name="Oval 54"/>
            <p:cNvSpPr>
              <a:spLocks noChangeArrowheads="1"/>
            </p:cNvSpPr>
            <p:nvPr/>
          </p:nvSpPr>
          <p:spPr bwMode="auto">
            <a:xfrm>
              <a:off x="4315985" y="2528519"/>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14400">
                <a:defRPr/>
              </a:pPr>
              <a:endParaRPr lang="zh-CN" altLang="en-US" kern="0" dirty="0">
                <a:solidFill>
                  <a:sysClr val="windowText" lastClr="000000"/>
                </a:solidFill>
              </a:endParaRPr>
            </a:p>
          </p:txBody>
        </p:sp>
        <p:sp>
          <p:nvSpPr>
            <p:cNvPr id="147" name="Oval 54"/>
            <p:cNvSpPr>
              <a:spLocks noChangeArrowheads="1"/>
            </p:cNvSpPr>
            <p:nvPr/>
          </p:nvSpPr>
          <p:spPr bwMode="auto">
            <a:xfrm>
              <a:off x="5494084" y="2535185"/>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14400">
                <a:defRPr/>
              </a:pPr>
              <a:endParaRPr lang="zh-CN" altLang="en-US" kern="0" dirty="0">
                <a:solidFill>
                  <a:sysClr val="windowText" lastClr="000000"/>
                </a:solidFill>
              </a:endParaRPr>
            </a:p>
          </p:txBody>
        </p:sp>
        <p:sp>
          <p:nvSpPr>
            <p:cNvPr id="148" name="Oval 54"/>
            <p:cNvSpPr>
              <a:spLocks noChangeArrowheads="1"/>
            </p:cNvSpPr>
            <p:nvPr/>
          </p:nvSpPr>
          <p:spPr bwMode="auto">
            <a:xfrm>
              <a:off x="5544719"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14400">
                <a:defRPr/>
              </a:pPr>
              <a:endParaRPr lang="zh-CN" altLang="en-US" kern="0" dirty="0">
                <a:solidFill>
                  <a:sysClr val="windowText" lastClr="000000"/>
                </a:solidFill>
              </a:endParaRPr>
            </a:p>
          </p:txBody>
        </p:sp>
        <p:sp>
          <p:nvSpPr>
            <p:cNvPr id="149" name="Oval 54"/>
            <p:cNvSpPr>
              <a:spLocks noChangeArrowheads="1"/>
            </p:cNvSpPr>
            <p:nvPr/>
          </p:nvSpPr>
          <p:spPr bwMode="auto">
            <a:xfrm>
              <a:off x="4013865"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14400">
                <a:defRPr/>
              </a:pPr>
              <a:endParaRPr lang="zh-CN" altLang="en-US" kern="0" dirty="0">
                <a:solidFill>
                  <a:sysClr val="windowText" lastClr="000000"/>
                </a:solidFill>
              </a:endParaRPr>
            </a:p>
          </p:txBody>
        </p:sp>
      </p:grpSp>
      <p:sp>
        <p:nvSpPr>
          <p:cNvPr id="54" name="文本框 53"/>
          <p:cNvSpPr txBox="1"/>
          <p:nvPr/>
        </p:nvSpPr>
        <p:spPr>
          <a:xfrm>
            <a:off x="10532062" y="5728154"/>
            <a:ext cx="861211" cy="366514"/>
          </a:xfrm>
          <a:prstGeom prst="rect">
            <a:avLst/>
          </a:prstGeom>
          <a:noFill/>
        </p:spPr>
        <p:txBody>
          <a:bodyPr wrap="none" lIns="86393" tIns="43196" rIns="86393" bIns="43196" rtlCol="0">
            <a:spAutoFit/>
          </a:bodyPr>
          <a:lstStyle/>
          <a:p>
            <a:r>
              <a:rPr lang="zh-CN" altLang="en-US" dirty="0"/>
              <a:t>延迟符</a:t>
            </a:r>
          </a:p>
        </p:txBody>
      </p:sp>
      <p:sp>
        <p:nvSpPr>
          <p:cNvPr id="3" name="文本框 2"/>
          <p:cNvSpPr txBox="1"/>
          <p:nvPr/>
        </p:nvSpPr>
        <p:spPr>
          <a:xfrm>
            <a:off x="899795" y="98425"/>
            <a:ext cx="1715135" cy="368300"/>
          </a:xfrm>
          <a:prstGeom prst="rect">
            <a:avLst/>
          </a:prstGeom>
          <a:noFill/>
        </p:spPr>
        <p:txBody>
          <a:bodyPr wrap="square" rtlCol="0">
            <a:spAutoFit/>
          </a:bodyPr>
          <a:lstStyle/>
          <a:p>
            <a:r>
              <a:rPr lang="zh-CN" altLang="en-US"/>
              <a:t>全勤奖</a:t>
            </a:r>
          </a:p>
        </p:txBody>
      </p:sp>
      <p:sp>
        <p:nvSpPr>
          <p:cNvPr id="49" name="文本框 48">
            <a:extLst>
              <a:ext uri="{FF2B5EF4-FFF2-40B4-BE49-F238E27FC236}">
                <a16:creationId xmlns:a16="http://schemas.microsoft.com/office/drawing/2014/main" id="{E5254FA2-2384-4603-9FD4-1352B82099FB}"/>
              </a:ext>
            </a:extLst>
          </p:cNvPr>
          <p:cNvSpPr txBox="1"/>
          <p:nvPr/>
        </p:nvSpPr>
        <p:spPr>
          <a:xfrm>
            <a:off x="533083" y="3916717"/>
            <a:ext cx="8461022" cy="954107"/>
          </a:xfrm>
          <a:prstGeom prst="rect">
            <a:avLst/>
          </a:prstGeom>
          <a:noFill/>
          <a:ln w="9525">
            <a:noFill/>
          </a:ln>
        </p:spPr>
        <p:txBody>
          <a:bodyPr wrap="square">
            <a:spAutoFit/>
          </a:bodyPr>
          <a:lstStyle/>
          <a:p>
            <a:pPr marL="285750" indent="-285750">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公司对认真遵守劳动纪律，严格执行考勤制度，在每月工作中全勤予以100元“全勤奖”奖励。</a:t>
            </a:r>
            <a:endParaRPr lang="en-US" altLang="zh-CN" sz="14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不可享受全勤奖的情况：迟到、早退、溜岗、补卡</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缺卡、事假、病假、福利假、产假、陪产假、调休、旷工。</a:t>
            </a:r>
          </a:p>
          <a:p>
            <a:pPr indent="355600"/>
            <a:endParaRPr lang="zh-CN" altLang="en-US" sz="14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095129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0-#ppt_w/2"/>
                                          </p:val>
                                        </p:tav>
                                        <p:tav tm="100000">
                                          <p:val>
                                            <p:strVal val="#ppt_x"/>
                                          </p:val>
                                        </p:tav>
                                      </p:tavLst>
                                    </p:anim>
                                    <p:anim calcmode="lin" valueType="num">
                                      <p:cBhvr additive="base">
                                        <p:cTn id="32" dur="50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nodePh="1">
                                  <p:stCondLst>
                                    <p:cond delay="0"/>
                                  </p:stCondLst>
                                  <p:endCondLst>
                                    <p:cond evt="begin" delay="0">
                                      <p:tn val="33"/>
                                    </p:cond>
                                  </p:endCondLst>
                                  <p:childTnLst>
                                    <p:set>
                                      <p:cBhvr>
                                        <p:cTn id="34" dur="1" fill="hold">
                                          <p:stCondLst>
                                            <p:cond delay="0"/>
                                          </p:stCondLst>
                                        </p:cTn>
                                        <p:tgtEl>
                                          <p:spTgt spid="115"/>
                                        </p:tgtEl>
                                        <p:attrNameLst>
                                          <p:attrName>style.visibility</p:attrName>
                                        </p:attrNameLst>
                                      </p:cBhvr>
                                      <p:to>
                                        <p:strVal val="visible"/>
                                      </p:to>
                                    </p:set>
                                    <p:anim calcmode="lin" valueType="num">
                                      <p:cBhvr additive="base">
                                        <p:cTn id="35" dur="500" fill="hold"/>
                                        <p:tgtEl>
                                          <p:spTgt spid="115"/>
                                        </p:tgtEl>
                                        <p:attrNameLst>
                                          <p:attrName>ppt_x</p:attrName>
                                        </p:attrNameLst>
                                      </p:cBhvr>
                                      <p:tavLst>
                                        <p:tav tm="0">
                                          <p:val>
                                            <p:strVal val="0-#ppt_w/2"/>
                                          </p:val>
                                        </p:tav>
                                        <p:tav tm="100000">
                                          <p:val>
                                            <p:strVal val="#ppt_x"/>
                                          </p:val>
                                        </p:tav>
                                      </p:tavLst>
                                    </p:anim>
                                    <p:anim calcmode="lin" valueType="num">
                                      <p:cBhvr additive="base">
                                        <p:cTn id="36" dur="500" fill="hold"/>
                                        <p:tgtEl>
                                          <p:spTgt spid="115"/>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nodePh="1">
                                  <p:stCondLst>
                                    <p:cond delay="0"/>
                                  </p:stCondLst>
                                  <p:endCondLst>
                                    <p:cond evt="begin" delay="0">
                                      <p:tn val="37"/>
                                    </p:cond>
                                  </p:endCondLst>
                                  <p:childTnLst>
                                    <p:set>
                                      <p:cBhvr>
                                        <p:cTn id="38" dur="1" fill="hold">
                                          <p:stCondLst>
                                            <p:cond delay="0"/>
                                          </p:stCondLst>
                                        </p:cTn>
                                        <p:tgtEl>
                                          <p:spTgt spid="117"/>
                                        </p:tgtEl>
                                        <p:attrNameLst>
                                          <p:attrName>style.visibility</p:attrName>
                                        </p:attrNameLst>
                                      </p:cBhvr>
                                      <p:to>
                                        <p:strVal val="visible"/>
                                      </p:to>
                                    </p:set>
                                    <p:anim calcmode="lin" valueType="num">
                                      <p:cBhvr additive="base">
                                        <p:cTn id="39" dur="500" fill="hold"/>
                                        <p:tgtEl>
                                          <p:spTgt spid="117"/>
                                        </p:tgtEl>
                                        <p:attrNameLst>
                                          <p:attrName>ppt_x</p:attrName>
                                        </p:attrNameLst>
                                      </p:cBhvr>
                                      <p:tavLst>
                                        <p:tav tm="0">
                                          <p:val>
                                            <p:strVal val="0-#ppt_w/2"/>
                                          </p:val>
                                        </p:tav>
                                        <p:tav tm="100000">
                                          <p:val>
                                            <p:strVal val="#ppt_x"/>
                                          </p:val>
                                        </p:tav>
                                      </p:tavLst>
                                    </p:anim>
                                    <p:anim calcmode="lin" valueType="num">
                                      <p:cBhvr additive="base">
                                        <p:cTn id="40" dur="500" fill="hold"/>
                                        <p:tgtEl>
                                          <p:spTgt spid="117"/>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54" grpId="0"/>
      <p:bldP spid="3" grpId="0"/>
      <p:bldP spid="4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1220" y="2275840"/>
            <a:ext cx="7956550" cy="2358390"/>
            <a:chOff x="3730" y="3504"/>
            <a:chExt cx="12530" cy="3714"/>
          </a:xfrm>
        </p:grpSpPr>
        <p:sp>
          <p:nvSpPr>
            <p:cNvPr id="4" name="Freeform 5"/>
            <p:cNvSpPr>
              <a:spLocks noChangeArrowheads="1"/>
            </p:cNvSpPr>
            <p:nvPr/>
          </p:nvSpPr>
          <p:spPr bwMode="auto">
            <a:xfrm>
              <a:off x="3730" y="3504"/>
              <a:ext cx="3642" cy="3714"/>
            </a:xfrm>
            <a:custGeom>
              <a:avLst/>
              <a:gdLst>
                <a:gd name="T0" fmla="*/ 92 w 550"/>
                <a:gd name="T1" fmla="*/ 110 h 561"/>
                <a:gd name="T2" fmla="*/ 110 w 550"/>
                <a:gd name="T3" fmla="*/ 459 h 561"/>
                <a:gd name="T4" fmla="*/ 541 w 550"/>
                <a:gd name="T5" fmla="*/ 514 h 561"/>
                <a:gd name="T6" fmla="*/ 441 w 550"/>
                <a:gd name="T7" fmla="*/ 91 h 561"/>
                <a:gd name="T8" fmla="*/ 92 w 550"/>
                <a:gd name="T9" fmla="*/ 110 h 561"/>
                <a:gd name="T10" fmla="*/ 0 60000 65536"/>
                <a:gd name="T11" fmla="*/ 0 60000 65536"/>
                <a:gd name="T12" fmla="*/ 0 60000 65536"/>
                <a:gd name="T13" fmla="*/ 0 60000 65536"/>
                <a:gd name="T14" fmla="*/ 0 60000 65536"/>
                <a:gd name="T15" fmla="*/ 0 w 550"/>
                <a:gd name="T16" fmla="*/ 0 h 561"/>
                <a:gd name="T17" fmla="*/ 550 w 550"/>
                <a:gd name="T18" fmla="*/ 561 h 561"/>
              </a:gdLst>
              <a:ahLst/>
              <a:cxnLst>
                <a:cxn ang="T10">
                  <a:pos x="T0" y="T1"/>
                </a:cxn>
                <a:cxn ang="T11">
                  <a:pos x="T2" y="T3"/>
                </a:cxn>
                <a:cxn ang="T12">
                  <a:pos x="T4" y="T5"/>
                </a:cxn>
                <a:cxn ang="T13">
                  <a:pos x="T6" y="T7"/>
                </a:cxn>
                <a:cxn ang="T14">
                  <a:pos x="T8" y="T9"/>
                </a:cxn>
              </a:cxnLst>
              <a:rect l="T15" t="T16" r="T17" b="T18"/>
              <a:pathLst>
                <a:path w="550" h="561">
                  <a:moveTo>
                    <a:pt x="92" y="110"/>
                  </a:moveTo>
                  <a:cubicBezTo>
                    <a:pt x="0" y="211"/>
                    <a:pt x="8" y="367"/>
                    <a:pt x="110" y="459"/>
                  </a:cubicBezTo>
                  <a:cubicBezTo>
                    <a:pt x="224" y="561"/>
                    <a:pt x="416" y="510"/>
                    <a:pt x="541" y="514"/>
                  </a:cubicBezTo>
                  <a:cubicBezTo>
                    <a:pt x="522" y="387"/>
                    <a:pt x="550" y="189"/>
                    <a:pt x="441" y="91"/>
                  </a:cubicBezTo>
                  <a:cubicBezTo>
                    <a:pt x="339" y="0"/>
                    <a:pt x="183" y="8"/>
                    <a:pt x="92" y="110"/>
                  </a:cubicBezTo>
                  <a:close/>
                </a:path>
              </a:pathLst>
            </a:custGeom>
            <a:solidFill>
              <a:srgbClr val="F59B11"/>
            </a:solidFill>
            <a:ln w="9525" cmpd="sng">
              <a:noFill/>
              <a:bevel/>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000" dirty="0">
                <a:solidFill>
                  <a:srgbClr val="000000"/>
                </a:solidFill>
                <a:sym typeface="宋体" panose="02010600030101010101" pitchFamily="2" charset="-122"/>
              </a:endParaRPr>
            </a:p>
          </p:txBody>
        </p:sp>
        <p:sp>
          <p:nvSpPr>
            <p:cNvPr id="5" name="矩形 4"/>
            <p:cNvSpPr>
              <a:spLocks noChangeArrowheads="1"/>
            </p:cNvSpPr>
            <p:nvPr/>
          </p:nvSpPr>
          <p:spPr bwMode="auto">
            <a:xfrm>
              <a:off x="7980" y="5621"/>
              <a:ext cx="828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solidFill>
                    <a:srgbClr val="169E82"/>
                  </a:solidFill>
                  <a:latin typeface="微软雅黑" panose="020B0503020204020204" pitchFamily="34" charset="-122"/>
                  <a:ea typeface="微软雅黑" panose="020B0503020204020204" pitchFamily="34" charset="-122"/>
                  <a:sym typeface="微软雅黑" panose="020B0503020204020204" pitchFamily="34" charset="-122"/>
                </a:rPr>
                <a:t>单次周末工作时间超过4小时，公司提供用餐、企业滴滴打车报销、调休；</a:t>
              </a:r>
            </a:p>
          </p:txBody>
        </p:sp>
        <p:sp>
          <p:nvSpPr>
            <p:cNvPr id="6" name="任意多边形 5"/>
            <p:cNvSpPr>
              <a:spLocks noChangeArrowheads="1"/>
            </p:cNvSpPr>
            <p:nvPr/>
          </p:nvSpPr>
          <p:spPr bwMode="auto">
            <a:xfrm flipV="1">
              <a:off x="7253" y="5988"/>
              <a:ext cx="727" cy="121"/>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grpSp>
      <p:grpSp>
        <p:nvGrpSpPr>
          <p:cNvPr id="2" name="组合 1"/>
          <p:cNvGrpSpPr/>
          <p:nvPr/>
        </p:nvGrpSpPr>
        <p:grpSpPr>
          <a:xfrm>
            <a:off x="1030606" y="887092"/>
            <a:ext cx="10828688" cy="3346554"/>
            <a:chOff x="4100" y="1598"/>
            <a:chExt cx="15471" cy="4865"/>
          </a:xfrm>
        </p:grpSpPr>
        <p:sp>
          <p:nvSpPr>
            <p:cNvPr id="19" name="Freeform 6"/>
            <p:cNvSpPr>
              <a:spLocks noChangeArrowheads="1"/>
            </p:cNvSpPr>
            <p:nvPr/>
          </p:nvSpPr>
          <p:spPr bwMode="auto">
            <a:xfrm>
              <a:off x="4100" y="2841"/>
              <a:ext cx="2847" cy="2908"/>
            </a:xfrm>
            <a:custGeom>
              <a:avLst/>
              <a:gdLst>
                <a:gd name="T0" fmla="*/ 72 w 430"/>
                <a:gd name="T1" fmla="*/ 86 h 439"/>
                <a:gd name="T2" fmla="*/ 86 w 430"/>
                <a:gd name="T3" fmla="*/ 359 h 439"/>
                <a:gd name="T4" fmla="*/ 423 w 430"/>
                <a:gd name="T5" fmla="*/ 402 h 439"/>
                <a:gd name="T6" fmla="*/ 345 w 430"/>
                <a:gd name="T7" fmla="*/ 72 h 439"/>
                <a:gd name="T8" fmla="*/ 72 w 430"/>
                <a:gd name="T9" fmla="*/ 86 h 439"/>
                <a:gd name="T10" fmla="*/ 0 60000 65536"/>
                <a:gd name="T11" fmla="*/ 0 60000 65536"/>
                <a:gd name="T12" fmla="*/ 0 60000 65536"/>
                <a:gd name="T13" fmla="*/ 0 60000 65536"/>
                <a:gd name="T14" fmla="*/ 0 60000 65536"/>
                <a:gd name="T15" fmla="*/ 0 w 430"/>
                <a:gd name="T16" fmla="*/ 0 h 439"/>
                <a:gd name="T17" fmla="*/ 430 w 430"/>
                <a:gd name="T18" fmla="*/ 439 h 439"/>
              </a:gdLst>
              <a:ahLst/>
              <a:cxnLst>
                <a:cxn ang="T10">
                  <a:pos x="T0" y="T1"/>
                </a:cxn>
                <a:cxn ang="T11">
                  <a:pos x="T2" y="T3"/>
                </a:cxn>
                <a:cxn ang="T12">
                  <a:pos x="T4" y="T5"/>
                </a:cxn>
                <a:cxn ang="T13">
                  <a:pos x="T6" y="T7"/>
                </a:cxn>
                <a:cxn ang="T14">
                  <a:pos x="T8" y="T9"/>
                </a:cxn>
              </a:cxnLst>
              <a:rect l="T15" t="T16" r="T17" b="T18"/>
              <a:pathLst>
                <a:path w="430" h="439">
                  <a:moveTo>
                    <a:pt x="72" y="86"/>
                  </a:moveTo>
                  <a:cubicBezTo>
                    <a:pt x="0" y="165"/>
                    <a:pt x="7" y="288"/>
                    <a:pt x="86" y="359"/>
                  </a:cubicBezTo>
                  <a:cubicBezTo>
                    <a:pt x="175" y="439"/>
                    <a:pt x="325" y="400"/>
                    <a:pt x="423" y="402"/>
                  </a:cubicBezTo>
                  <a:cubicBezTo>
                    <a:pt x="408" y="303"/>
                    <a:pt x="430" y="148"/>
                    <a:pt x="345" y="72"/>
                  </a:cubicBezTo>
                  <a:cubicBezTo>
                    <a:pt x="265" y="0"/>
                    <a:pt x="143" y="7"/>
                    <a:pt x="72" y="86"/>
                  </a:cubicBezTo>
                  <a:close/>
                </a:path>
              </a:pathLst>
            </a:custGeom>
            <a:solidFill>
              <a:srgbClr val="169E82"/>
            </a:solidFill>
            <a:ln w="9525" cmpd="sng">
              <a:noFill/>
              <a:bevel/>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000" dirty="0">
                <a:solidFill>
                  <a:srgbClr val="000000"/>
                </a:solidFill>
                <a:sym typeface="宋体" panose="02010600030101010101" pitchFamily="2" charset="-122"/>
              </a:endParaRPr>
            </a:p>
          </p:txBody>
        </p:sp>
        <p:sp>
          <p:nvSpPr>
            <p:cNvPr id="20" name="Freeform 7"/>
            <p:cNvSpPr>
              <a:spLocks noChangeArrowheads="1"/>
            </p:cNvSpPr>
            <p:nvPr/>
          </p:nvSpPr>
          <p:spPr bwMode="auto">
            <a:xfrm>
              <a:off x="4353" y="2161"/>
              <a:ext cx="2298" cy="2343"/>
            </a:xfrm>
            <a:custGeom>
              <a:avLst/>
              <a:gdLst>
                <a:gd name="T0" fmla="*/ 58 w 347"/>
                <a:gd name="T1" fmla="*/ 70 h 354"/>
                <a:gd name="T2" fmla="*/ 69 w 347"/>
                <a:gd name="T3" fmla="*/ 290 h 354"/>
                <a:gd name="T4" fmla="*/ 341 w 347"/>
                <a:gd name="T5" fmla="*/ 325 h 354"/>
                <a:gd name="T6" fmla="*/ 278 w 347"/>
                <a:gd name="T7" fmla="*/ 58 h 354"/>
                <a:gd name="T8" fmla="*/ 58 w 347"/>
                <a:gd name="T9" fmla="*/ 70 h 354"/>
                <a:gd name="T10" fmla="*/ 0 60000 65536"/>
                <a:gd name="T11" fmla="*/ 0 60000 65536"/>
                <a:gd name="T12" fmla="*/ 0 60000 65536"/>
                <a:gd name="T13" fmla="*/ 0 60000 65536"/>
                <a:gd name="T14" fmla="*/ 0 60000 65536"/>
                <a:gd name="T15" fmla="*/ 0 w 347"/>
                <a:gd name="T16" fmla="*/ 0 h 354"/>
                <a:gd name="T17" fmla="*/ 347 w 347"/>
                <a:gd name="T18" fmla="*/ 354 h 354"/>
              </a:gdLst>
              <a:ahLst/>
              <a:cxnLst>
                <a:cxn ang="T10">
                  <a:pos x="T0" y="T1"/>
                </a:cxn>
                <a:cxn ang="T11">
                  <a:pos x="T2" y="T3"/>
                </a:cxn>
                <a:cxn ang="T12">
                  <a:pos x="T4" y="T5"/>
                </a:cxn>
                <a:cxn ang="T13">
                  <a:pos x="T6" y="T7"/>
                </a:cxn>
                <a:cxn ang="T14">
                  <a:pos x="T8" y="T9"/>
                </a:cxn>
              </a:cxnLst>
              <a:rect l="T15" t="T16" r="T17" b="T18"/>
              <a:pathLst>
                <a:path w="347" h="354">
                  <a:moveTo>
                    <a:pt x="58" y="70"/>
                  </a:moveTo>
                  <a:cubicBezTo>
                    <a:pt x="0" y="134"/>
                    <a:pt x="5" y="232"/>
                    <a:pt x="69" y="290"/>
                  </a:cubicBezTo>
                  <a:cubicBezTo>
                    <a:pt x="141" y="354"/>
                    <a:pt x="262" y="322"/>
                    <a:pt x="341" y="325"/>
                  </a:cubicBezTo>
                  <a:cubicBezTo>
                    <a:pt x="329" y="245"/>
                    <a:pt x="347" y="120"/>
                    <a:pt x="278" y="58"/>
                  </a:cubicBezTo>
                  <a:cubicBezTo>
                    <a:pt x="214" y="0"/>
                    <a:pt x="115" y="6"/>
                    <a:pt x="58" y="70"/>
                  </a:cubicBezTo>
                  <a:close/>
                </a:path>
              </a:pathLst>
            </a:custGeom>
            <a:solidFill>
              <a:schemeClr val="accent2"/>
            </a:solidFill>
            <a:ln w="9525" cmpd="sng">
              <a:noFill/>
              <a:bevel/>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000">
                <a:solidFill>
                  <a:srgbClr val="000000"/>
                </a:solidFill>
                <a:sym typeface="宋体" panose="02010600030101010101" pitchFamily="2" charset="-122"/>
              </a:endParaRPr>
            </a:p>
          </p:txBody>
        </p:sp>
        <p:sp>
          <p:nvSpPr>
            <p:cNvPr id="21" name="Freeform 8"/>
            <p:cNvSpPr>
              <a:spLocks noChangeArrowheads="1"/>
            </p:cNvSpPr>
            <p:nvPr/>
          </p:nvSpPr>
          <p:spPr bwMode="auto">
            <a:xfrm>
              <a:off x="4538" y="1598"/>
              <a:ext cx="1900" cy="1946"/>
            </a:xfrm>
            <a:custGeom>
              <a:avLst/>
              <a:gdLst>
                <a:gd name="T0" fmla="*/ 47 w 287"/>
                <a:gd name="T1" fmla="*/ 58 h 294"/>
                <a:gd name="T2" fmla="*/ 57 w 287"/>
                <a:gd name="T3" fmla="*/ 240 h 294"/>
                <a:gd name="T4" fmla="*/ 282 w 287"/>
                <a:gd name="T5" fmla="*/ 269 h 294"/>
                <a:gd name="T6" fmla="*/ 230 w 287"/>
                <a:gd name="T7" fmla="*/ 48 h 294"/>
                <a:gd name="T8" fmla="*/ 47 w 287"/>
                <a:gd name="T9" fmla="*/ 58 h 294"/>
                <a:gd name="T10" fmla="*/ 0 60000 65536"/>
                <a:gd name="T11" fmla="*/ 0 60000 65536"/>
                <a:gd name="T12" fmla="*/ 0 60000 65536"/>
                <a:gd name="T13" fmla="*/ 0 60000 65536"/>
                <a:gd name="T14" fmla="*/ 0 60000 65536"/>
                <a:gd name="T15" fmla="*/ 0 w 287"/>
                <a:gd name="T16" fmla="*/ 0 h 294"/>
                <a:gd name="T17" fmla="*/ 287 w 287"/>
                <a:gd name="T18" fmla="*/ 294 h 294"/>
              </a:gdLst>
              <a:ahLst/>
              <a:cxnLst>
                <a:cxn ang="T10">
                  <a:pos x="T0" y="T1"/>
                </a:cxn>
                <a:cxn ang="T11">
                  <a:pos x="T2" y="T3"/>
                </a:cxn>
                <a:cxn ang="T12">
                  <a:pos x="T4" y="T5"/>
                </a:cxn>
                <a:cxn ang="T13">
                  <a:pos x="T6" y="T7"/>
                </a:cxn>
                <a:cxn ang="T14">
                  <a:pos x="T8" y="T9"/>
                </a:cxn>
              </a:cxnLst>
              <a:rect l="T15" t="T16" r="T17" b="T18"/>
              <a:pathLst>
                <a:path w="287" h="294">
                  <a:moveTo>
                    <a:pt x="47" y="58"/>
                  </a:moveTo>
                  <a:cubicBezTo>
                    <a:pt x="0" y="111"/>
                    <a:pt x="4" y="193"/>
                    <a:pt x="57" y="240"/>
                  </a:cubicBezTo>
                  <a:cubicBezTo>
                    <a:pt x="117" y="294"/>
                    <a:pt x="217" y="267"/>
                    <a:pt x="282" y="269"/>
                  </a:cubicBezTo>
                  <a:cubicBezTo>
                    <a:pt x="273" y="203"/>
                    <a:pt x="287" y="99"/>
                    <a:pt x="230" y="48"/>
                  </a:cubicBezTo>
                  <a:cubicBezTo>
                    <a:pt x="177" y="0"/>
                    <a:pt x="95" y="5"/>
                    <a:pt x="47" y="58"/>
                  </a:cubicBezTo>
                  <a:close/>
                </a:path>
              </a:pathLst>
            </a:custGeom>
            <a:solidFill>
              <a:schemeClr val="accent1"/>
            </a:solidFill>
            <a:ln w="9525" cmpd="sng">
              <a:noFill/>
              <a:miter lim="800000"/>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000">
                <a:solidFill>
                  <a:srgbClr val="000000"/>
                </a:solidFill>
                <a:sym typeface="宋体" panose="02010600030101010101" pitchFamily="2" charset="-122"/>
              </a:endParaRPr>
            </a:p>
          </p:txBody>
        </p:sp>
        <p:sp>
          <p:nvSpPr>
            <p:cNvPr id="26" name="TextBox 682"/>
            <p:cNvSpPr>
              <a:spLocks noChangeArrowheads="1"/>
            </p:cNvSpPr>
            <p:nvPr/>
          </p:nvSpPr>
          <p:spPr bwMode="auto">
            <a:xfrm>
              <a:off x="4985" y="2378"/>
              <a:ext cx="137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rPr>
                <a:t>福利一</a:t>
              </a:r>
            </a:p>
          </p:txBody>
        </p:sp>
        <p:sp>
          <p:nvSpPr>
            <p:cNvPr id="27" name="TextBox 682"/>
            <p:cNvSpPr>
              <a:spLocks noChangeArrowheads="1"/>
            </p:cNvSpPr>
            <p:nvPr/>
          </p:nvSpPr>
          <p:spPr bwMode="auto">
            <a:xfrm>
              <a:off x="4928" y="3458"/>
              <a:ext cx="146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rPr>
                <a:t>福利二</a:t>
              </a:r>
            </a:p>
          </p:txBody>
        </p:sp>
        <p:sp>
          <p:nvSpPr>
            <p:cNvPr id="28" name="TextBox 682"/>
            <p:cNvSpPr>
              <a:spLocks noChangeArrowheads="1"/>
            </p:cNvSpPr>
            <p:nvPr/>
          </p:nvSpPr>
          <p:spPr bwMode="auto">
            <a:xfrm>
              <a:off x="4866" y="4693"/>
              <a:ext cx="159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rPr>
                <a:t>福利三</a:t>
              </a:r>
            </a:p>
          </p:txBody>
        </p:sp>
        <p:sp>
          <p:nvSpPr>
            <p:cNvPr id="29" name="TextBox 682"/>
            <p:cNvSpPr>
              <a:spLocks noChangeArrowheads="1"/>
            </p:cNvSpPr>
            <p:nvPr/>
          </p:nvSpPr>
          <p:spPr bwMode="auto">
            <a:xfrm>
              <a:off x="4629" y="5792"/>
              <a:ext cx="2075"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400" dirty="0">
                  <a:solidFill>
                    <a:schemeClr val="bg1"/>
                  </a:solidFill>
                  <a:latin typeface="微软雅黑" panose="020B0503020204020204" pitchFamily="34" charset="-122"/>
                  <a:ea typeface="微软雅黑" panose="020B0503020204020204" pitchFamily="34" charset="-122"/>
                </a:rPr>
                <a:t>福利四</a:t>
              </a:r>
            </a:p>
          </p:txBody>
        </p:sp>
        <p:sp>
          <p:nvSpPr>
            <p:cNvPr id="30" name="矩形 29"/>
            <p:cNvSpPr>
              <a:spLocks noChangeArrowheads="1"/>
            </p:cNvSpPr>
            <p:nvPr/>
          </p:nvSpPr>
          <p:spPr bwMode="auto">
            <a:xfrm>
              <a:off x="7669" y="2333"/>
              <a:ext cx="11902"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工作时间延长至20:00之后，公司提供用餐</a:t>
              </a:r>
            </a:p>
          </p:txBody>
        </p:sp>
        <p:sp>
          <p:nvSpPr>
            <p:cNvPr id="31" name="任意多边形 30"/>
            <p:cNvSpPr>
              <a:spLocks noChangeArrowheads="1"/>
            </p:cNvSpPr>
            <p:nvPr/>
          </p:nvSpPr>
          <p:spPr bwMode="auto">
            <a:xfrm>
              <a:off x="6295" y="2621"/>
              <a:ext cx="1395" cy="0"/>
            </a:xfrm>
            <a:custGeom>
              <a:avLst/>
              <a:gdLst>
                <a:gd name="T0" fmla="*/ 885825 w 885825"/>
                <a:gd name="T1" fmla="*/ 0 h 635"/>
                <a:gd name="T2" fmla="*/ 0 w 885825"/>
                <a:gd name="T3" fmla="*/ 0 h 635"/>
                <a:gd name="T4" fmla="*/ 0 60000 65536"/>
                <a:gd name="T5" fmla="*/ 0 60000 65536"/>
                <a:gd name="T6" fmla="*/ 0 w 885825"/>
                <a:gd name="T7" fmla="*/ 0 h 635"/>
                <a:gd name="T8" fmla="*/ 885825 w 885825"/>
                <a:gd name="T9" fmla="*/ 635 h 635"/>
              </a:gdLst>
              <a:ahLst/>
              <a:cxnLst>
                <a:cxn ang="T4">
                  <a:pos x="T0" y="T1"/>
                </a:cxn>
                <a:cxn ang="T5">
                  <a:pos x="T2" y="T3"/>
                </a:cxn>
              </a:cxnLst>
              <a:rect l="T6" t="T7" r="T8" b="T9"/>
              <a:pathLst>
                <a:path w="885825" h="635">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32" name="矩形 31"/>
            <p:cNvSpPr>
              <a:spLocks noChangeArrowheads="1"/>
            </p:cNvSpPr>
            <p:nvPr/>
          </p:nvSpPr>
          <p:spPr bwMode="auto">
            <a:xfrm>
              <a:off x="7728" y="3484"/>
              <a:ext cx="7512"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solidFill>
                    <a:srgbClr val="169E82"/>
                  </a:solidFill>
                  <a:latin typeface="微软雅黑" panose="020B0503020204020204" pitchFamily="34" charset="-122"/>
                  <a:ea typeface="微软雅黑" panose="020B0503020204020204" pitchFamily="34" charset="-122"/>
                  <a:sym typeface="微软雅黑" panose="020B0503020204020204" pitchFamily="34" charset="-122"/>
                </a:rPr>
                <a:t>工作时间延长至21:00之后，企业滴滴打车报销</a:t>
              </a:r>
            </a:p>
          </p:txBody>
        </p:sp>
        <p:sp>
          <p:nvSpPr>
            <p:cNvPr id="33" name="任意多边形 32"/>
            <p:cNvSpPr>
              <a:spLocks noChangeArrowheads="1"/>
            </p:cNvSpPr>
            <p:nvPr/>
          </p:nvSpPr>
          <p:spPr bwMode="auto">
            <a:xfrm>
              <a:off x="6565" y="3749"/>
              <a:ext cx="1125" cy="73"/>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34" name="矩形 33"/>
            <p:cNvSpPr>
              <a:spLocks noChangeArrowheads="1"/>
            </p:cNvSpPr>
            <p:nvPr/>
          </p:nvSpPr>
          <p:spPr bwMode="auto">
            <a:xfrm>
              <a:off x="7728" y="4670"/>
              <a:ext cx="7394"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工作时间延长至21:00之后，企业滴滴打车报销</a:t>
              </a:r>
            </a:p>
          </p:txBody>
        </p:sp>
        <p:sp>
          <p:nvSpPr>
            <p:cNvPr id="35" name="任意多边形 34"/>
            <p:cNvSpPr>
              <a:spLocks noChangeArrowheads="1"/>
            </p:cNvSpPr>
            <p:nvPr/>
          </p:nvSpPr>
          <p:spPr bwMode="auto">
            <a:xfrm>
              <a:off x="6815" y="4919"/>
              <a:ext cx="877" cy="73"/>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3612515" y="1891665"/>
            <a:ext cx="4018915" cy="583565"/>
          </a:xfrm>
          <a:prstGeom prst="rect">
            <a:avLst/>
          </a:prstGeom>
          <a:noFill/>
        </p:spPr>
        <p:txBody>
          <a:bodyPr wrap="square" rtlCol="0">
            <a:spAutoFit/>
          </a:bodyPr>
          <a:lstStyle/>
          <a:p>
            <a:pPr lvl="0"/>
            <a:r>
              <a:rPr lang="zh-CN" altLang="en-US" sz="3200" b="1" dirty="0">
                <a:solidFill>
                  <a:schemeClr val="accent1"/>
                </a:solidFill>
                <a:latin typeface="IrisUPC" panose="020B0604020202090204" pitchFamily="34" charset="-34"/>
                <a:ea typeface="方正兰亭粗黑简体" panose="02000000000000000000" pitchFamily="2" charset="-122"/>
                <a:cs typeface="IrisUPC" panose="020B0604020202090204" pitchFamily="34" charset="-34"/>
              </a:rPr>
              <a:t>考勤监督</a:t>
            </a:r>
          </a:p>
        </p:txBody>
      </p:sp>
      <p:sp>
        <p:nvSpPr>
          <p:cNvPr id="5" name="任意多边形 4"/>
          <p:cNvSpPr/>
          <p:nvPr/>
        </p:nvSpPr>
        <p:spPr>
          <a:xfrm>
            <a:off x="1951908" y="1408759"/>
            <a:ext cx="1504313" cy="1703679"/>
          </a:xfrm>
          <a:custGeom>
            <a:avLst/>
            <a:gdLst>
              <a:gd name="connsiteX0" fmla="*/ 0 w 2237850"/>
              <a:gd name="connsiteY0" fmla="*/ 0 h 2533650"/>
              <a:gd name="connsiteX1" fmla="*/ 2237850 w 2237850"/>
              <a:gd name="connsiteY1" fmla="*/ 0 h 2533650"/>
              <a:gd name="connsiteX2" fmla="*/ 2237850 w 2237850"/>
              <a:gd name="connsiteY2" fmla="*/ 666749 h 2533650"/>
              <a:gd name="connsiteX3" fmla="*/ 2148627 w 2237850"/>
              <a:gd name="connsiteY3" fmla="*/ 666749 h 2533650"/>
              <a:gd name="connsiteX4" fmla="*/ 2148627 w 2237850"/>
              <a:gd name="connsiteY4" fmla="*/ 89223 h 2533650"/>
              <a:gd name="connsiteX5" fmla="*/ 89223 w 2237850"/>
              <a:gd name="connsiteY5" fmla="*/ 89223 h 2533650"/>
              <a:gd name="connsiteX6" fmla="*/ 89223 w 2237850"/>
              <a:gd name="connsiteY6" fmla="*/ 2444427 h 2533650"/>
              <a:gd name="connsiteX7" fmla="*/ 2148627 w 2237850"/>
              <a:gd name="connsiteY7" fmla="*/ 2444427 h 2533650"/>
              <a:gd name="connsiteX8" fmla="*/ 2148627 w 2237850"/>
              <a:gd name="connsiteY8" fmla="*/ 1981136 h 2533650"/>
              <a:gd name="connsiteX9" fmla="*/ 2237850 w 2237850"/>
              <a:gd name="connsiteY9" fmla="*/ 1981136 h 2533650"/>
              <a:gd name="connsiteX10" fmla="*/ 2237850 w 2237850"/>
              <a:gd name="connsiteY10" fmla="*/ 2533650 h 2533650"/>
              <a:gd name="connsiteX11" fmla="*/ 0 w 2237850"/>
              <a:gd name="connsiteY11" fmla="*/ 2533650 h 2533650"/>
              <a:gd name="connsiteX12" fmla="*/ 0 w 2237850"/>
              <a:gd name="connsiteY12"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7850" h="2533650">
                <a:moveTo>
                  <a:pt x="0" y="0"/>
                </a:moveTo>
                <a:lnTo>
                  <a:pt x="2237850" y="0"/>
                </a:lnTo>
                <a:lnTo>
                  <a:pt x="2237850" y="666749"/>
                </a:lnTo>
                <a:lnTo>
                  <a:pt x="2148627" y="666749"/>
                </a:lnTo>
                <a:lnTo>
                  <a:pt x="2148627" y="89223"/>
                </a:lnTo>
                <a:lnTo>
                  <a:pt x="89223" y="89223"/>
                </a:lnTo>
                <a:lnTo>
                  <a:pt x="89223" y="2444427"/>
                </a:lnTo>
                <a:lnTo>
                  <a:pt x="2148627" y="2444427"/>
                </a:lnTo>
                <a:lnTo>
                  <a:pt x="2148627" y="1981136"/>
                </a:lnTo>
                <a:lnTo>
                  <a:pt x="2237850" y="1981136"/>
                </a:lnTo>
                <a:lnTo>
                  <a:pt x="2237850" y="2533650"/>
                </a:lnTo>
                <a:lnTo>
                  <a:pt x="0" y="25336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7" name="文本框 11"/>
          <p:cNvSpPr txBox="1"/>
          <p:nvPr/>
        </p:nvSpPr>
        <p:spPr>
          <a:xfrm>
            <a:off x="2124484" y="1328464"/>
            <a:ext cx="1547694" cy="1999906"/>
          </a:xfrm>
          <a:prstGeom prst="rect">
            <a:avLst/>
          </a:prstGeom>
          <a:noFill/>
        </p:spPr>
        <p:txBody>
          <a:bodyPr wrap="square" rtlCol="0">
            <a:spAutoFit/>
          </a:bodyPr>
          <a:lstStyle/>
          <a:p>
            <a:r>
              <a:rPr lang="en-US" altLang="zh-CN" sz="12395" dirty="0">
                <a:solidFill>
                  <a:schemeClr val="accent1"/>
                </a:solidFill>
                <a:latin typeface="IrisUPC" panose="020B0604020202090204" pitchFamily="34" charset="-34"/>
                <a:cs typeface="IrisUPC" panose="020B0604020202090204" pitchFamily="34" charset="-34"/>
              </a:rPr>
              <a:t>05</a:t>
            </a:r>
            <a:endParaRPr lang="zh-CN" altLang="en-US" sz="12395" dirty="0">
              <a:solidFill>
                <a:schemeClr val="accent1"/>
              </a:solidFill>
              <a:latin typeface="IrisUPC" panose="020B0604020202090204" pitchFamily="34" charset="-34"/>
              <a:cs typeface="IrisUPC" panose="020B0604020202090204" pitchFamily="34" charset="-34"/>
            </a:endParaRPr>
          </a:p>
        </p:txBody>
      </p:sp>
    </p:spTree>
    <p:extLst>
      <p:ext uri="{BB962C8B-B14F-4D97-AF65-F5344CB8AC3E}">
        <p14:creationId xmlns:p14="http://schemas.microsoft.com/office/powerpoint/2010/main" val="111934795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0B01649-ED41-4D56-B5C2-9E262756FB1D}"/>
              </a:ext>
            </a:extLst>
          </p:cNvPr>
          <p:cNvSpPr/>
          <p:nvPr/>
        </p:nvSpPr>
        <p:spPr>
          <a:xfrm>
            <a:off x="1789289" y="1578618"/>
            <a:ext cx="6372577" cy="1987852"/>
          </a:xfrm>
          <a:prstGeom prst="rect">
            <a:avLst/>
          </a:prstGeom>
        </p:spPr>
        <p:txBody>
          <a:bodyPr wrap="square">
            <a:spAutoFit/>
          </a:bodyPr>
          <a:lstStyle/>
          <a:p>
            <a:pPr marL="285750" lvl="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考勤为员工薪酬计算的主要依据，全体员工应本着实事求是的态度服从公司的考勤管理，遵循本考勤制度；各级请假审批人员和考勤工作人员应本着对公司负责和员工负责的态度，严格按照公司的考勤管理制度，核实审批员工请（休）假，不得徇私舞弊。</a:t>
            </a:r>
          </a:p>
        </p:txBody>
      </p:sp>
      <p:sp>
        <p:nvSpPr>
          <p:cNvPr id="4" name="文本框 3">
            <a:extLst>
              <a:ext uri="{FF2B5EF4-FFF2-40B4-BE49-F238E27FC236}">
                <a16:creationId xmlns:a16="http://schemas.microsoft.com/office/drawing/2014/main" id="{9D38CCE8-CBDA-4D0B-A854-30AC45687A66}"/>
              </a:ext>
            </a:extLst>
          </p:cNvPr>
          <p:cNvSpPr txBox="1"/>
          <p:nvPr/>
        </p:nvSpPr>
        <p:spPr>
          <a:xfrm>
            <a:off x="950092" y="913078"/>
            <a:ext cx="4434708" cy="400110"/>
          </a:xfrm>
          <a:prstGeom prst="rect">
            <a:avLst/>
          </a:prstGeom>
          <a:noFill/>
        </p:spPr>
        <p:txBody>
          <a:bodyPr wrap="squar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考勤监督</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up)">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BF09B3-13C8-4B52-8EE7-98A032C0FA87}"/>
              </a:ext>
            </a:extLst>
          </p:cNvPr>
          <p:cNvSpPr/>
          <p:nvPr/>
        </p:nvSpPr>
        <p:spPr>
          <a:xfrm>
            <a:off x="1267177" y="1544751"/>
            <a:ext cx="6609645" cy="2480294"/>
          </a:xfrm>
          <a:prstGeom prst="rect">
            <a:avLst/>
          </a:prstGeom>
        </p:spPr>
        <p:txBody>
          <a:bodyPr wrap="square">
            <a:spAutoFit/>
          </a:bodyPr>
          <a:lstStyle/>
          <a:p>
            <a:pPr marL="285750" lvl="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人事部指定专人统计考勤，并在每月</a:t>
            </a:r>
            <a:r>
              <a:rPr lang="en-US" altLang="zh-CN" sz="1600" b="1" dirty="0">
                <a:latin typeface="微软雅黑" panose="020B0503020204020204" pitchFamily="34" charset="-122"/>
                <a:ea typeface="微软雅黑" panose="020B0503020204020204" pitchFamily="34" charset="-122"/>
              </a:rPr>
              <a:t>5</a:t>
            </a:r>
            <a:r>
              <a:rPr lang="zh-CN" altLang="zh-CN" sz="1600" b="1" dirty="0">
                <a:latin typeface="微软雅黑" panose="020B0503020204020204" pitchFamily="34" charset="-122"/>
                <a:ea typeface="微软雅黑" panose="020B0503020204020204" pitchFamily="34" charset="-122"/>
              </a:rPr>
              <a:t>号前下发员工签字确认，若有差错，员工可在签字确认前申请复核，经人事部核实无误签字后方能修改，确认后的考勤记录将作为员工薪酬计算的依据。</a:t>
            </a:r>
          </a:p>
          <a:p>
            <a:pPr marL="285750" lvl="0" indent="-285750">
              <a:lnSpc>
                <a:spcPct val="200000"/>
              </a:lnSpc>
              <a:buFont typeface="Wingdings" panose="05000000000000000000" pitchFamily="2" charset="2"/>
              <a:buChar char="ü"/>
            </a:pPr>
            <a:r>
              <a:rPr lang="zh-CN" altLang="zh-CN" sz="1600" b="1" dirty="0">
                <a:solidFill>
                  <a:srgbClr val="169E82"/>
                </a:solidFill>
                <a:latin typeface="微软雅黑" panose="020B0503020204020204" pitchFamily="34" charset="-122"/>
                <a:ea typeface="微软雅黑" panose="020B0503020204020204" pitchFamily="34" charset="-122"/>
              </a:rPr>
              <a:t>考勤表必须本人签字确认，员工签字后，视为考勤表无误，且不再接受任何修改。 </a:t>
            </a:r>
          </a:p>
        </p:txBody>
      </p:sp>
      <p:sp>
        <p:nvSpPr>
          <p:cNvPr id="3" name="文本框 2">
            <a:extLst>
              <a:ext uri="{FF2B5EF4-FFF2-40B4-BE49-F238E27FC236}">
                <a16:creationId xmlns:a16="http://schemas.microsoft.com/office/drawing/2014/main" id="{DBACDDE2-F968-4017-859F-E4461694179A}"/>
              </a:ext>
            </a:extLst>
          </p:cNvPr>
          <p:cNvSpPr txBox="1"/>
          <p:nvPr/>
        </p:nvSpPr>
        <p:spPr>
          <a:xfrm>
            <a:off x="950092" y="913078"/>
            <a:ext cx="4434708" cy="400110"/>
          </a:xfrm>
          <a:prstGeom prst="rect">
            <a:avLst/>
          </a:prstGeom>
          <a:noFill/>
        </p:spPr>
        <p:txBody>
          <a:bodyPr wrap="squar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考勤监督</a:t>
            </a:r>
          </a:p>
        </p:txBody>
      </p:sp>
    </p:spTree>
    <p:extLst>
      <p:ext uri="{BB962C8B-B14F-4D97-AF65-F5344CB8AC3E}">
        <p14:creationId xmlns:p14="http://schemas.microsoft.com/office/powerpoint/2010/main" val="25064923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7"/>
          <p:cNvSpPr txBox="1"/>
          <p:nvPr/>
        </p:nvSpPr>
        <p:spPr>
          <a:xfrm>
            <a:off x="773214" y="94620"/>
            <a:ext cx="446276"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总则</a:t>
            </a:r>
          </a:p>
        </p:txBody>
      </p:sp>
      <p:sp>
        <p:nvSpPr>
          <p:cNvPr id="7" name="矩形 6">
            <a:extLst>
              <a:ext uri="{FF2B5EF4-FFF2-40B4-BE49-F238E27FC236}">
                <a16:creationId xmlns:a16="http://schemas.microsoft.com/office/drawing/2014/main" id="{003D0690-87ED-4534-8CDE-B0BE770ED198}"/>
              </a:ext>
            </a:extLst>
          </p:cNvPr>
          <p:cNvSpPr/>
          <p:nvPr/>
        </p:nvSpPr>
        <p:spPr>
          <a:xfrm>
            <a:off x="523513" y="695498"/>
            <a:ext cx="7886692" cy="307777"/>
          </a:xfrm>
          <a:prstGeom prst="rect">
            <a:avLst/>
          </a:prstGeom>
        </p:spPr>
        <p:txBody>
          <a:bodyPr wrap="square">
            <a:spAutoFit/>
          </a:bodyPr>
          <a:lstStyle/>
          <a:p>
            <a:pPr lvl="1" algn="just">
              <a:spcAft>
                <a:spcPts val="0"/>
              </a:spcAft>
            </a:pP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为维护公司的正常工作秩序，强化全体员工的纪律观念，结合公司实际情况，制定本制度。</a:t>
            </a:r>
            <a:endParaRPr lang="zh-CN" altLang="zh-CN" sz="105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49" name="椭圆 448">
            <a:extLst>
              <a:ext uri="{FF2B5EF4-FFF2-40B4-BE49-F238E27FC236}">
                <a16:creationId xmlns:a16="http://schemas.microsoft.com/office/drawing/2014/main" id="{717AA4F3-32FD-45BC-BEFE-F574BF66A435}"/>
              </a:ext>
            </a:extLst>
          </p:cNvPr>
          <p:cNvSpPr/>
          <p:nvPr/>
        </p:nvSpPr>
        <p:spPr>
          <a:xfrm>
            <a:off x="1654400" y="3129208"/>
            <a:ext cx="889001" cy="889276"/>
          </a:xfrm>
          <a:prstGeom prst="ellipse">
            <a:avLst/>
          </a:prstGeom>
          <a:solidFill>
            <a:schemeClr val="accent2"/>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50" name="椭圆 449">
            <a:extLst>
              <a:ext uri="{FF2B5EF4-FFF2-40B4-BE49-F238E27FC236}">
                <a16:creationId xmlns:a16="http://schemas.microsoft.com/office/drawing/2014/main" id="{A2E9BFA1-9C22-464E-8920-9DEFEA52D10F}"/>
              </a:ext>
            </a:extLst>
          </p:cNvPr>
          <p:cNvSpPr/>
          <p:nvPr/>
        </p:nvSpPr>
        <p:spPr>
          <a:xfrm>
            <a:off x="825353" y="1468813"/>
            <a:ext cx="889336" cy="889336"/>
          </a:xfrm>
          <a:prstGeom prst="ellipse">
            <a:avLst/>
          </a:prstGeom>
          <a:solidFill>
            <a:schemeClr val="accent4"/>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1" name="文本框 450">
            <a:extLst>
              <a:ext uri="{FF2B5EF4-FFF2-40B4-BE49-F238E27FC236}">
                <a16:creationId xmlns:a16="http://schemas.microsoft.com/office/drawing/2014/main" id="{7633A2FF-8501-4C51-A65A-0898181694BB}"/>
              </a:ext>
            </a:extLst>
          </p:cNvPr>
          <p:cNvSpPr txBox="1"/>
          <p:nvPr/>
        </p:nvSpPr>
        <p:spPr>
          <a:xfrm>
            <a:off x="1727048" y="1937581"/>
            <a:ext cx="3467616" cy="338554"/>
          </a:xfrm>
          <a:prstGeom prst="rect">
            <a:avLst/>
          </a:prstGeom>
          <a:noFill/>
        </p:spPr>
        <p:txBody>
          <a:bodyPr wrap="none" rtlCol="0">
            <a:spAutoFit/>
          </a:bodyPr>
          <a:lstStyle/>
          <a:p>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员工工资核算以考勤统计结果为准。</a:t>
            </a:r>
            <a:endPar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52" name="文本框 451">
            <a:extLst>
              <a:ext uri="{FF2B5EF4-FFF2-40B4-BE49-F238E27FC236}">
                <a16:creationId xmlns:a16="http://schemas.microsoft.com/office/drawing/2014/main" id="{B4C0080F-CF74-49A7-A76B-B37D3A3F3458}"/>
              </a:ext>
            </a:extLst>
          </p:cNvPr>
          <p:cNvSpPr txBox="1"/>
          <p:nvPr/>
        </p:nvSpPr>
        <p:spPr>
          <a:xfrm>
            <a:off x="2576902" y="3284469"/>
            <a:ext cx="6576704" cy="584775"/>
          </a:xfrm>
          <a:prstGeom prst="rect">
            <a:avLst/>
          </a:prstGeom>
          <a:noFill/>
        </p:spPr>
        <p:txBody>
          <a:bodyPr wrap="square" rtlCol="0">
            <a:spAutoFit/>
          </a:bodyPr>
          <a:lstStyle/>
          <a:p>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本制度适用于公司全体员工，并作为公司年度个人工作考评的参考依据之一。全体员工要提高认识，自觉地、认真地执行公司考勤管理制度。</a:t>
            </a:r>
            <a:endPar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453" name="直接连接符 452">
            <a:extLst>
              <a:ext uri="{FF2B5EF4-FFF2-40B4-BE49-F238E27FC236}">
                <a16:creationId xmlns:a16="http://schemas.microsoft.com/office/drawing/2014/main" id="{73E08D0C-FDCF-48EF-B595-651B1BB590F6}"/>
              </a:ext>
            </a:extLst>
          </p:cNvPr>
          <p:cNvCxnSpPr>
            <a:cxnSpLocks/>
          </p:cNvCxnSpPr>
          <p:nvPr/>
        </p:nvCxnSpPr>
        <p:spPr>
          <a:xfrm>
            <a:off x="1714354" y="2276135"/>
            <a:ext cx="3332497" cy="663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4" name="直接连接符 453">
            <a:extLst>
              <a:ext uri="{FF2B5EF4-FFF2-40B4-BE49-F238E27FC236}">
                <a16:creationId xmlns:a16="http://schemas.microsoft.com/office/drawing/2014/main" id="{9253741E-756D-4DAF-B9B8-4DB5A888E198}"/>
              </a:ext>
            </a:extLst>
          </p:cNvPr>
          <p:cNvCxnSpPr>
            <a:cxnSpLocks/>
          </p:cNvCxnSpPr>
          <p:nvPr/>
        </p:nvCxnSpPr>
        <p:spPr>
          <a:xfrm>
            <a:off x="2543401" y="3882591"/>
            <a:ext cx="6385446"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714081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
                                        </p:tgtEl>
                                        <p:attrNameLst>
                                          <p:attrName>style.visibility</p:attrName>
                                        </p:attrNameLst>
                                      </p:cBhvr>
                                      <p:to>
                                        <p:strVal val="visible"/>
                                      </p:to>
                                    </p:set>
                                    <p:anim calcmode="lin" valueType="num">
                                      <p:cBhvr additive="base">
                                        <p:cTn id="19" dur="500" fill="hold"/>
                                        <p:tgtEl>
                                          <p:spTgt spid="450"/>
                                        </p:tgtEl>
                                        <p:attrNameLst>
                                          <p:attrName>ppt_x</p:attrName>
                                        </p:attrNameLst>
                                      </p:cBhvr>
                                      <p:tavLst>
                                        <p:tav tm="0">
                                          <p:val>
                                            <p:strVal val="#ppt_x"/>
                                          </p:val>
                                        </p:tav>
                                        <p:tav tm="100000">
                                          <p:val>
                                            <p:strVal val="#ppt_x"/>
                                          </p:val>
                                        </p:tav>
                                      </p:tavLst>
                                    </p:anim>
                                    <p:anim calcmode="lin" valueType="num">
                                      <p:cBhvr additive="base">
                                        <p:cTn id="20" dur="500" fill="hold"/>
                                        <p:tgtEl>
                                          <p:spTgt spid="4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53"/>
                                        </p:tgtEl>
                                        <p:attrNameLst>
                                          <p:attrName>style.visibility</p:attrName>
                                        </p:attrNameLst>
                                      </p:cBhvr>
                                      <p:to>
                                        <p:strVal val="visible"/>
                                      </p:to>
                                    </p:set>
                                    <p:animEffect transition="in" filter="barn(inVertical)">
                                      <p:cBhvr>
                                        <p:cTn id="25" dur="500"/>
                                        <p:tgtEl>
                                          <p:spTgt spid="45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51"/>
                                        </p:tgtEl>
                                        <p:attrNameLst>
                                          <p:attrName>style.visibility</p:attrName>
                                        </p:attrNameLst>
                                      </p:cBhvr>
                                      <p:to>
                                        <p:strVal val="visible"/>
                                      </p:to>
                                    </p:set>
                                    <p:anim calcmode="lin" valueType="num">
                                      <p:cBhvr additive="base">
                                        <p:cTn id="30" dur="500" fill="hold"/>
                                        <p:tgtEl>
                                          <p:spTgt spid="451"/>
                                        </p:tgtEl>
                                        <p:attrNameLst>
                                          <p:attrName>ppt_x</p:attrName>
                                        </p:attrNameLst>
                                      </p:cBhvr>
                                      <p:tavLst>
                                        <p:tav tm="0">
                                          <p:val>
                                            <p:strVal val="#ppt_x"/>
                                          </p:val>
                                        </p:tav>
                                        <p:tav tm="100000">
                                          <p:val>
                                            <p:strVal val="#ppt_x"/>
                                          </p:val>
                                        </p:tav>
                                      </p:tavLst>
                                    </p:anim>
                                    <p:anim calcmode="lin" valueType="num">
                                      <p:cBhvr additive="base">
                                        <p:cTn id="31" dur="500" fill="hold"/>
                                        <p:tgtEl>
                                          <p:spTgt spid="45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49"/>
                                        </p:tgtEl>
                                        <p:attrNameLst>
                                          <p:attrName>style.visibility</p:attrName>
                                        </p:attrNameLst>
                                      </p:cBhvr>
                                      <p:to>
                                        <p:strVal val="visible"/>
                                      </p:to>
                                    </p:set>
                                    <p:anim calcmode="lin" valueType="num">
                                      <p:cBhvr additive="base">
                                        <p:cTn id="36" dur="500" fill="hold"/>
                                        <p:tgtEl>
                                          <p:spTgt spid="449"/>
                                        </p:tgtEl>
                                        <p:attrNameLst>
                                          <p:attrName>ppt_x</p:attrName>
                                        </p:attrNameLst>
                                      </p:cBhvr>
                                      <p:tavLst>
                                        <p:tav tm="0">
                                          <p:val>
                                            <p:strVal val="#ppt_x"/>
                                          </p:val>
                                        </p:tav>
                                        <p:tav tm="100000">
                                          <p:val>
                                            <p:strVal val="#ppt_x"/>
                                          </p:val>
                                        </p:tav>
                                      </p:tavLst>
                                    </p:anim>
                                    <p:anim calcmode="lin" valueType="num">
                                      <p:cBhvr additive="base">
                                        <p:cTn id="37" dur="500" fill="hold"/>
                                        <p:tgtEl>
                                          <p:spTgt spid="44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54"/>
                                        </p:tgtEl>
                                        <p:attrNameLst>
                                          <p:attrName>style.visibility</p:attrName>
                                        </p:attrNameLst>
                                      </p:cBhvr>
                                      <p:to>
                                        <p:strVal val="visible"/>
                                      </p:to>
                                    </p:set>
                                    <p:animEffect transition="in" filter="barn(inVertical)">
                                      <p:cBhvr>
                                        <p:cTn id="42" dur="500"/>
                                        <p:tgtEl>
                                          <p:spTgt spid="45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52"/>
                                        </p:tgtEl>
                                        <p:attrNameLst>
                                          <p:attrName>style.visibility</p:attrName>
                                        </p:attrNameLst>
                                      </p:cBhvr>
                                      <p:to>
                                        <p:strVal val="visible"/>
                                      </p:to>
                                    </p:set>
                                    <p:animEffect transition="in" filter="fade">
                                      <p:cBhvr>
                                        <p:cTn id="47" dur="1000"/>
                                        <p:tgtEl>
                                          <p:spTgt spid="452"/>
                                        </p:tgtEl>
                                      </p:cBhvr>
                                    </p:animEffect>
                                    <p:anim calcmode="lin" valueType="num">
                                      <p:cBhvr>
                                        <p:cTn id="48" dur="1000" fill="hold"/>
                                        <p:tgtEl>
                                          <p:spTgt spid="452"/>
                                        </p:tgtEl>
                                        <p:attrNameLst>
                                          <p:attrName>ppt_x</p:attrName>
                                        </p:attrNameLst>
                                      </p:cBhvr>
                                      <p:tavLst>
                                        <p:tav tm="0">
                                          <p:val>
                                            <p:strVal val="#ppt_x"/>
                                          </p:val>
                                        </p:tav>
                                        <p:tav tm="100000">
                                          <p:val>
                                            <p:strVal val="#ppt_x"/>
                                          </p:val>
                                        </p:tav>
                                      </p:tavLst>
                                    </p:anim>
                                    <p:anim calcmode="lin" valueType="num">
                                      <p:cBhvr>
                                        <p:cTn id="49" dur="1000" fill="hold"/>
                                        <p:tgtEl>
                                          <p:spTgt spid="4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49" grpId="0" animBg="1"/>
      <p:bldP spid="450" grpId="0" animBg="1"/>
      <p:bldP spid="451" grpId="0"/>
      <p:bldP spid="4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BF09B3-13C8-4B52-8EE7-98A032C0FA87}"/>
              </a:ext>
            </a:extLst>
          </p:cNvPr>
          <p:cNvSpPr/>
          <p:nvPr/>
        </p:nvSpPr>
        <p:spPr>
          <a:xfrm>
            <a:off x="1431863" y="1599316"/>
            <a:ext cx="6609645" cy="2480294"/>
          </a:xfrm>
          <a:prstGeom prst="rect">
            <a:avLst/>
          </a:prstGeom>
        </p:spPr>
        <p:txBody>
          <a:bodyPr wrap="square">
            <a:spAutoFit/>
          </a:bodyPr>
          <a:lstStyle/>
          <a:p>
            <a:pPr marL="28575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如发现弄虚作假、徇私舞弊，不分岗位级别，一律严惩。员工本人考勤按旷工处理，同时视情节轻重对涉及责任人处以</a:t>
            </a:r>
            <a:r>
              <a:rPr lang="en-US" altLang="zh-CN" sz="1600" b="1" dirty="0">
                <a:latin typeface="微软雅黑" panose="020B0503020204020204" pitchFamily="34" charset="-122"/>
                <a:ea typeface="微软雅黑" panose="020B0503020204020204" pitchFamily="34" charset="-122"/>
              </a:rPr>
              <a:t>100-1000</a:t>
            </a:r>
            <a:r>
              <a:rPr lang="zh-CN" altLang="zh-CN" sz="1600" b="1" dirty="0">
                <a:latin typeface="微软雅黑" panose="020B0503020204020204" pitchFamily="34" charset="-122"/>
                <a:ea typeface="微软雅黑" panose="020B0503020204020204" pitchFamily="34" charset="-122"/>
              </a:rPr>
              <a:t>元罚款。</a:t>
            </a:r>
          </a:p>
          <a:p>
            <a:pPr marL="285750" indent="-285750">
              <a:lnSpc>
                <a:spcPct val="200000"/>
              </a:lnSpc>
              <a:buFont typeface="Wingdings" panose="05000000000000000000" pitchFamily="2" charset="2"/>
              <a:buChar char="ü"/>
            </a:pPr>
            <a:r>
              <a:rPr lang="zh-CN" altLang="zh-CN" sz="1600" b="1" dirty="0">
                <a:solidFill>
                  <a:srgbClr val="169E82"/>
                </a:solidFill>
                <a:latin typeface="微软雅黑" panose="020B0503020204020204" pitchFamily="34" charset="-122"/>
                <a:ea typeface="微软雅黑" panose="020B0503020204020204" pitchFamily="34" charset="-122"/>
              </a:rPr>
              <a:t>所有异常考勤申请及审批流程必须在次月</a:t>
            </a:r>
            <a:r>
              <a:rPr lang="en-US" altLang="zh-CN" sz="1600" b="1" dirty="0">
                <a:solidFill>
                  <a:srgbClr val="169E82"/>
                </a:solidFill>
                <a:latin typeface="微软雅黑" panose="020B0503020204020204" pitchFamily="34" charset="-122"/>
                <a:ea typeface="微软雅黑" panose="020B0503020204020204" pitchFamily="34" charset="-122"/>
              </a:rPr>
              <a:t>1</a:t>
            </a:r>
            <a:r>
              <a:rPr lang="zh-CN" altLang="zh-CN" sz="1600" b="1" dirty="0">
                <a:solidFill>
                  <a:srgbClr val="169E82"/>
                </a:solidFill>
                <a:latin typeface="微软雅黑" panose="020B0503020204020204" pitchFamily="34" charset="-122"/>
                <a:ea typeface="微软雅黑" panose="020B0503020204020204" pitchFamily="34" charset="-122"/>
              </a:rPr>
              <a:t>日</a:t>
            </a:r>
            <a:r>
              <a:rPr lang="en-US" altLang="zh-CN" sz="1600" b="1" dirty="0">
                <a:solidFill>
                  <a:srgbClr val="169E82"/>
                </a:solidFill>
                <a:latin typeface="微软雅黑" panose="020B0503020204020204" pitchFamily="34" charset="-122"/>
                <a:ea typeface="微软雅黑" panose="020B0503020204020204" pitchFamily="34" charset="-122"/>
              </a:rPr>
              <a:t>12:00</a:t>
            </a:r>
            <a:r>
              <a:rPr lang="zh-CN" altLang="zh-CN" sz="1600" b="1" dirty="0">
                <a:solidFill>
                  <a:srgbClr val="169E82"/>
                </a:solidFill>
                <a:latin typeface="微软雅黑" panose="020B0503020204020204" pitchFamily="34" charset="-122"/>
                <a:ea typeface="微软雅黑" panose="020B0503020204020204" pitchFamily="34" charset="-122"/>
              </a:rPr>
              <a:t>前（遇周末、法定节假日提前）提交至人事部，人事部不再一一通知催促，逾期未提交异常流程审批者，人事部有权不接受不审批。</a:t>
            </a:r>
          </a:p>
        </p:txBody>
      </p:sp>
      <p:sp>
        <p:nvSpPr>
          <p:cNvPr id="4" name="文本框 3">
            <a:extLst>
              <a:ext uri="{FF2B5EF4-FFF2-40B4-BE49-F238E27FC236}">
                <a16:creationId xmlns:a16="http://schemas.microsoft.com/office/drawing/2014/main" id="{788E95F6-79DD-4C29-922E-3D155BD92396}"/>
              </a:ext>
            </a:extLst>
          </p:cNvPr>
          <p:cNvSpPr txBox="1"/>
          <p:nvPr/>
        </p:nvSpPr>
        <p:spPr>
          <a:xfrm>
            <a:off x="1102492" y="1065478"/>
            <a:ext cx="4434708" cy="400110"/>
          </a:xfrm>
          <a:prstGeom prst="rect">
            <a:avLst/>
          </a:prstGeom>
          <a:noFill/>
        </p:spPr>
        <p:txBody>
          <a:bodyPr wrap="squar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考勤监督</a:t>
            </a:r>
          </a:p>
        </p:txBody>
      </p:sp>
    </p:spTree>
    <p:extLst>
      <p:ext uri="{BB962C8B-B14F-4D97-AF65-F5344CB8AC3E}">
        <p14:creationId xmlns:p14="http://schemas.microsoft.com/office/powerpoint/2010/main" val="416106684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BF09B3-13C8-4B52-8EE7-98A032C0FA87}"/>
              </a:ext>
            </a:extLst>
          </p:cNvPr>
          <p:cNvSpPr/>
          <p:nvPr/>
        </p:nvSpPr>
        <p:spPr>
          <a:xfrm>
            <a:off x="1431863" y="1599316"/>
            <a:ext cx="7136404" cy="1987852"/>
          </a:xfrm>
          <a:prstGeom prst="rect">
            <a:avLst/>
          </a:prstGeom>
        </p:spPr>
        <p:txBody>
          <a:bodyPr wrap="square">
            <a:spAutoFit/>
          </a:bodyPr>
          <a:lstStyle/>
          <a:p>
            <a:pPr marL="285750" lvl="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考勤制度的培训与传达由人事部专人负责，最终解释权归人事部。</a:t>
            </a:r>
          </a:p>
          <a:p>
            <a:pPr marL="285750" lvl="0" indent="-285750">
              <a:lnSpc>
                <a:spcPct val="200000"/>
              </a:lnSpc>
              <a:buFont typeface="Wingdings" panose="05000000000000000000" pitchFamily="2" charset="2"/>
              <a:buChar char="ü"/>
            </a:pPr>
            <a:r>
              <a:rPr lang="zh-CN" altLang="zh-CN" sz="1600" b="1" dirty="0">
                <a:solidFill>
                  <a:srgbClr val="169E82"/>
                </a:solidFill>
                <a:latin typeface="微软雅黑" panose="020B0503020204020204" pitchFamily="34" charset="-122"/>
                <a:ea typeface="微软雅黑" panose="020B0503020204020204" pitchFamily="34" charset="-122"/>
              </a:rPr>
              <a:t>公司原有考勤管理制度规定内容与本制度不一致的，一律以本制度为准。</a:t>
            </a:r>
          </a:p>
          <a:p>
            <a:pPr marL="285750" lvl="0" indent="-285750">
              <a:lnSpc>
                <a:spcPct val="200000"/>
              </a:lnSpc>
              <a:buFont typeface="Wingdings" panose="05000000000000000000" pitchFamily="2" charset="2"/>
              <a:buChar char="ü"/>
            </a:pPr>
            <a:r>
              <a:rPr lang="zh-CN" altLang="zh-CN" sz="1600" b="1" dirty="0">
                <a:latin typeface="微软雅黑" panose="020B0503020204020204" pitchFamily="34" charset="-122"/>
                <a:ea typeface="微软雅黑" panose="020B0503020204020204" pitchFamily="34" charset="-122"/>
              </a:rPr>
              <a:t>本制度于</a:t>
            </a:r>
            <a:r>
              <a:rPr lang="en-US" altLang="zh-CN" sz="1600" b="1" dirty="0">
                <a:latin typeface="微软雅黑" panose="020B0503020204020204" pitchFamily="34" charset="-122"/>
                <a:ea typeface="微软雅黑" panose="020B0503020204020204" pitchFamily="34" charset="-122"/>
              </a:rPr>
              <a:t>2019</a:t>
            </a:r>
            <a:r>
              <a:rPr lang="zh-CN" altLang="zh-CN"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5</a:t>
            </a:r>
            <a:r>
              <a:rPr lang="zh-CN" altLang="zh-CN" sz="1600" b="1" dirty="0">
                <a:latin typeface="微软雅黑" panose="020B0503020204020204" pitchFamily="34" charset="-122"/>
                <a:ea typeface="微软雅黑" panose="020B0503020204020204" pitchFamily="34" charset="-122"/>
              </a:rPr>
              <a:t>月</a:t>
            </a:r>
            <a:r>
              <a:rPr lang="en-US" altLang="zh-CN" sz="1600" b="1" dirty="0">
                <a:latin typeface="微软雅黑" panose="020B0503020204020204" pitchFamily="34" charset="-122"/>
                <a:ea typeface="微软雅黑" panose="020B0503020204020204" pitchFamily="34" charset="-122"/>
              </a:rPr>
              <a:t>1</a:t>
            </a:r>
            <a:r>
              <a:rPr lang="zh-CN" altLang="zh-CN" sz="1600" b="1" dirty="0">
                <a:latin typeface="微软雅黑" panose="020B0503020204020204" pitchFamily="34" charset="-122"/>
                <a:ea typeface="微软雅黑" panose="020B0503020204020204" pitchFamily="34" charset="-122"/>
              </a:rPr>
              <a:t>日起生效。</a:t>
            </a:r>
          </a:p>
          <a:p>
            <a:pPr marL="285750" indent="-285750">
              <a:lnSpc>
                <a:spcPct val="200000"/>
              </a:lnSpc>
              <a:buFont typeface="Wingdings" panose="05000000000000000000" pitchFamily="2" charset="2"/>
              <a:buChar char="ü"/>
            </a:pPr>
            <a:r>
              <a:rPr lang="zh-CN" altLang="zh-CN" sz="1600" b="1" dirty="0">
                <a:solidFill>
                  <a:srgbClr val="169E82"/>
                </a:solidFill>
                <a:latin typeface="微软雅黑" panose="020B0503020204020204" pitchFamily="34" charset="-122"/>
                <a:ea typeface="微软雅黑" panose="020B0503020204020204" pitchFamily="34" charset="-122"/>
              </a:rPr>
              <a:t>附加说明：本制度所称“以内”均包含本数，“以上”均不含本数。</a:t>
            </a:r>
          </a:p>
        </p:txBody>
      </p:sp>
      <p:sp>
        <p:nvSpPr>
          <p:cNvPr id="4" name="文本框 3">
            <a:extLst>
              <a:ext uri="{FF2B5EF4-FFF2-40B4-BE49-F238E27FC236}">
                <a16:creationId xmlns:a16="http://schemas.microsoft.com/office/drawing/2014/main" id="{788E95F6-79DD-4C29-922E-3D155BD92396}"/>
              </a:ext>
            </a:extLst>
          </p:cNvPr>
          <p:cNvSpPr txBox="1"/>
          <p:nvPr/>
        </p:nvSpPr>
        <p:spPr>
          <a:xfrm>
            <a:off x="1102492" y="1065478"/>
            <a:ext cx="4434708" cy="400110"/>
          </a:xfrm>
          <a:prstGeom prst="rect">
            <a:avLst/>
          </a:prstGeom>
          <a:noFill/>
        </p:spPr>
        <p:txBody>
          <a:bodyPr wrap="square" rtlCol="0">
            <a:spAutoFit/>
          </a:bodyPr>
          <a:lstStyle/>
          <a:p>
            <a:r>
              <a:rPr lang="zh-CN" altLang="en-US" sz="2000" b="1" dirty="0">
                <a:solidFill>
                  <a:srgbClr val="169E82"/>
                </a:solidFill>
                <a:latin typeface="微软雅黑" panose="020B0503020204020204" pitchFamily="34" charset="-122"/>
                <a:ea typeface="微软雅黑" panose="020B0503020204020204" pitchFamily="34" charset="-122"/>
              </a:rPr>
              <a:t>说明</a:t>
            </a:r>
          </a:p>
        </p:txBody>
      </p:sp>
    </p:spTree>
    <p:extLst>
      <p:ext uri="{BB962C8B-B14F-4D97-AF65-F5344CB8AC3E}">
        <p14:creationId xmlns:p14="http://schemas.microsoft.com/office/powerpoint/2010/main" val="400101323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grpId="0" nodeType="clickEffect">
                                  <p:stCondLst>
                                    <p:cond delay="0"/>
                                  </p:stCondLst>
                                  <p:iterate type="lt">
                                    <p:tmPct val="4000"/>
                                  </p:iterate>
                                  <p:childTnLst>
                                    <p:set>
                                      <p:cBhvr override="childStyle">
                                        <p:cTn id="12"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57"/>
          <p:cNvGrpSpPr/>
          <p:nvPr/>
        </p:nvGrpSpPr>
        <p:grpSpPr>
          <a:xfrm>
            <a:off x="662940" y="1314450"/>
            <a:ext cx="2456180" cy="2413635"/>
            <a:chOff x="478903" y="4355475"/>
            <a:chExt cx="2158455" cy="2196000"/>
          </a:xfrm>
          <a:solidFill>
            <a:srgbClr val="169E82"/>
          </a:solidFill>
        </p:grpSpPr>
        <p:grpSp>
          <p:nvGrpSpPr>
            <p:cNvPr id="12"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5" name="组合 14"/>
          <p:cNvGrpSpPr/>
          <p:nvPr/>
        </p:nvGrpSpPr>
        <p:grpSpPr>
          <a:xfrm>
            <a:off x="3944620" y="991235"/>
            <a:ext cx="5409565" cy="3141345"/>
            <a:chOff x="6212" y="1561"/>
            <a:chExt cx="8519" cy="4947"/>
          </a:xfrm>
        </p:grpSpPr>
        <p:sp>
          <p:nvSpPr>
            <p:cNvPr id="70" name="矩形 69"/>
            <p:cNvSpPr/>
            <p:nvPr/>
          </p:nvSpPr>
          <p:spPr>
            <a:xfrm>
              <a:off x="6212" y="1636"/>
              <a:ext cx="289" cy="271"/>
            </a:xfrm>
            <a:prstGeom prst="rect">
              <a:avLst/>
            </a:prstGeom>
            <a:solidFill>
              <a:srgbClr val="169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2C3637"/>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6715" y="1561"/>
              <a:ext cx="8016"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b="1" dirty="0">
                  <a:sym typeface="微软雅黑" panose="020B0503020204020204" pitchFamily="34" charset="-122"/>
                </a:rPr>
                <a:t>员工没有审批通过的请假休假记录且未到公司出勤</a:t>
              </a:r>
            </a:p>
          </p:txBody>
        </p:sp>
        <p:cxnSp>
          <p:nvCxnSpPr>
            <p:cNvPr id="73" name="直接连接符 72"/>
            <p:cNvCxnSpPr/>
            <p:nvPr/>
          </p:nvCxnSpPr>
          <p:spPr>
            <a:xfrm>
              <a:off x="6357" y="1907"/>
              <a:ext cx="0" cy="12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6212" y="3145"/>
              <a:ext cx="289" cy="271"/>
            </a:xfrm>
            <a:prstGeom prst="rect">
              <a:avLst/>
            </a:prstGeom>
            <a:solidFill>
              <a:srgbClr val="169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6715" y="3044"/>
              <a:ext cx="6916"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b="1" dirty="0">
                  <a:solidFill>
                    <a:srgbClr val="169E82"/>
                  </a:solidFill>
                  <a:sym typeface="微软雅黑" panose="020B0503020204020204" pitchFamily="34" charset="-122"/>
                </a:rPr>
                <a:t>请假员工返岗后应到审批人处报到，否则视为请假逾期未归</a:t>
              </a:r>
            </a:p>
          </p:txBody>
        </p:sp>
        <p:cxnSp>
          <p:nvCxnSpPr>
            <p:cNvPr id="77" name="直接连接符 76"/>
            <p:cNvCxnSpPr/>
            <p:nvPr/>
          </p:nvCxnSpPr>
          <p:spPr>
            <a:xfrm>
              <a:off x="6357" y="3416"/>
              <a:ext cx="0" cy="12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212" y="4655"/>
              <a:ext cx="289" cy="271"/>
            </a:xfrm>
            <a:prstGeom prst="rect">
              <a:avLst/>
            </a:prstGeom>
            <a:solidFill>
              <a:srgbClr val="169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6791" y="4561"/>
              <a:ext cx="6916"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b="1" dirty="0">
                  <a:sym typeface="微软雅黑" panose="020B0503020204020204" pitchFamily="34" charset="-122"/>
                </a:rPr>
                <a:t>累计旷工3天（含）以上者</a:t>
              </a:r>
            </a:p>
          </p:txBody>
        </p:sp>
        <p:cxnSp>
          <p:nvCxnSpPr>
            <p:cNvPr id="85" name="直接连接符 84"/>
            <p:cNvCxnSpPr/>
            <p:nvPr/>
          </p:nvCxnSpPr>
          <p:spPr>
            <a:xfrm>
              <a:off x="6357" y="4885"/>
              <a:ext cx="0" cy="12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6212" y="6047"/>
              <a:ext cx="289" cy="271"/>
            </a:xfrm>
            <a:prstGeom prst="rect">
              <a:avLst/>
            </a:prstGeom>
            <a:solidFill>
              <a:srgbClr val="169E8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6791" y="5973"/>
              <a:ext cx="6916"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b="1" dirty="0">
                  <a:solidFill>
                    <a:srgbClr val="169E82"/>
                  </a:solidFill>
                  <a:sym typeface="微软雅黑" panose="020B0503020204020204" pitchFamily="34" charset="-122"/>
                </a:rPr>
                <a:t>公司公告通报批评累积次数≥3次者</a:t>
              </a:r>
            </a:p>
          </p:txBody>
        </p:sp>
      </p:grpSp>
      <p:sp>
        <p:nvSpPr>
          <p:cNvPr id="101" name="标题 4"/>
          <p:cNvSpPr txBox="1"/>
          <p:nvPr/>
        </p:nvSpPr>
        <p:spPr>
          <a:xfrm>
            <a:off x="36678" y="1904479"/>
            <a:ext cx="1295807" cy="249699"/>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财务与融资</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93" name="TextBox 121"/>
          <p:cNvSpPr txBox="1"/>
          <p:nvPr/>
        </p:nvSpPr>
        <p:spPr>
          <a:xfrm>
            <a:off x="731117" y="110048"/>
            <a:ext cx="2089150" cy="237490"/>
          </a:xfrm>
          <a:prstGeom prst="rect">
            <a:avLst/>
          </a:prstGeom>
          <a:noFill/>
        </p:spPr>
        <p:txBody>
          <a:bodyPr wrap="none" lIns="54000" tIns="27000" rIns="54000" bIns="27000" rtlCol="0" anchor="t">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严重违法公司规章制度的情形</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1\d9a635f9c8854ae76308737cebf913cb.png"/>
          <p:cNvPicPr>
            <a:picLocks noChangeAspect="1" noChangeArrowheads="1"/>
          </p:cNvPicPr>
          <p:nvPr/>
        </p:nvPicPr>
        <p:blipFill>
          <a:blip r:embed="rId3" cstate="print"/>
          <a:srcRect l="10566" t="18491" r="10566" b="18113"/>
          <a:stretch>
            <a:fillRect/>
          </a:stretch>
        </p:blipFill>
        <p:spPr bwMode="auto">
          <a:xfrm>
            <a:off x="-260667" y="1436657"/>
            <a:ext cx="4613464" cy="3708431"/>
          </a:xfrm>
          <a:prstGeom prst="rect">
            <a:avLst/>
          </a:prstGeom>
          <a:noFill/>
        </p:spPr>
      </p:pic>
      <p:sp>
        <p:nvSpPr>
          <p:cNvPr id="3" name="TextBox 4"/>
          <p:cNvSpPr txBox="1"/>
          <p:nvPr/>
        </p:nvSpPr>
        <p:spPr>
          <a:xfrm>
            <a:off x="5452533" y="1060844"/>
            <a:ext cx="3546085" cy="1303599"/>
          </a:xfrm>
          <a:prstGeom prst="rect">
            <a:avLst/>
          </a:prstGeom>
          <a:noFill/>
        </p:spPr>
        <p:txBody>
          <a:bodyPr wrap="square" lIns="72554" tIns="36277" rIns="72554" bIns="36277" rtlCol="0">
            <a:spAutoFit/>
          </a:bodyPr>
          <a:lstStyle/>
          <a:p>
            <a:pPr algn="r"/>
            <a:r>
              <a:rPr lang="en-US" altLang="zh-CN" sz="7995" b="1" dirty="0">
                <a:solidFill>
                  <a:schemeClr val="accent1"/>
                </a:solidFill>
                <a:latin typeface="微软雅黑" panose="020B0503020204020204" pitchFamily="34" charset="-122"/>
                <a:ea typeface="微软雅黑" panose="020B0503020204020204" pitchFamily="34" charset="-122"/>
                <a:cs typeface="Consolas" panose="020B0609020204030204" pitchFamily="49" charset="0"/>
              </a:rPr>
              <a:t>2019</a:t>
            </a:r>
            <a:endParaRPr lang="zh-CN" altLang="en-US" sz="7995" b="1" dirty="0">
              <a:solidFill>
                <a:schemeClr val="accent1"/>
              </a:solidFill>
              <a:latin typeface="微软雅黑" panose="020B0503020204020204" pitchFamily="34" charset="-122"/>
              <a:ea typeface="微软雅黑" panose="020B0503020204020204" pitchFamily="34" charset="-122"/>
              <a:cs typeface="Consolas" panose="020B0609020204030204" pitchFamily="49" charset="0"/>
            </a:endParaRPr>
          </a:p>
        </p:txBody>
      </p:sp>
      <p:sp>
        <p:nvSpPr>
          <p:cNvPr id="4" name="TextBox 5"/>
          <p:cNvSpPr txBox="1"/>
          <p:nvPr/>
        </p:nvSpPr>
        <p:spPr>
          <a:xfrm>
            <a:off x="4360248" y="2330928"/>
            <a:ext cx="4651628" cy="564515"/>
          </a:xfrm>
          <a:prstGeom prst="rect">
            <a:avLst/>
          </a:prstGeom>
          <a:noFill/>
        </p:spPr>
        <p:txBody>
          <a:bodyPr wrap="square" lIns="72554" tIns="36277" rIns="72554" bIns="36277" rtlCol="0">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rPr>
              <a:t>讲解完毕   谢谢您的观看</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3612524" y="1891348"/>
            <a:ext cx="3841596" cy="583565"/>
          </a:xfrm>
          <a:prstGeom prst="rect">
            <a:avLst/>
          </a:prstGeom>
          <a:noFill/>
        </p:spPr>
        <p:txBody>
          <a:bodyPr wrap="square" rtlCol="0">
            <a:spAutoFit/>
          </a:bodyPr>
          <a:lstStyle/>
          <a:p>
            <a:pPr lvl="0"/>
            <a:r>
              <a:rPr lang="zh-CN" altLang="en-US" sz="3200" b="1" dirty="0">
                <a:solidFill>
                  <a:schemeClr val="accent1"/>
                </a:solidFill>
                <a:latin typeface="IrisUPC" panose="020B0604020202090204" pitchFamily="34" charset="-34"/>
                <a:ea typeface="方正兰亭粗黑简体" panose="02000000000000000000" pitchFamily="2" charset="-122"/>
                <a:cs typeface="IrisUPC" panose="020B0604020202090204" pitchFamily="34" charset="-34"/>
              </a:rPr>
              <a:t>请休假</a:t>
            </a:r>
          </a:p>
        </p:txBody>
      </p:sp>
      <p:sp>
        <p:nvSpPr>
          <p:cNvPr id="5" name="任意多边形 4"/>
          <p:cNvSpPr/>
          <p:nvPr/>
        </p:nvSpPr>
        <p:spPr>
          <a:xfrm>
            <a:off x="1951908" y="1408759"/>
            <a:ext cx="1504313" cy="1703679"/>
          </a:xfrm>
          <a:custGeom>
            <a:avLst/>
            <a:gdLst>
              <a:gd name="connsiteX0" fmla="*/ 0 w 2237850"/>
              <a:gd name="connsiteY0" fmla="*/ 0 h 2533650"/>
              <a:gd name="connsiteX1" fmla="*/ 2237850 w 2237850"/>
              <a:gd name="connsiteY1" fmla="*/ 0 h 2533650"/>
              <a:gd name="connsiteX2" fmla="*/ 2237850 w 2237850"/>
              <a:gd name="connsiteY2" fmla="*/ 666749 h 2533650"/>
              <a:gd name="connsiteX3" fmla="*/ 2148627 w 2237850"/>
              <a:gd name="connsiteY3" fmla="*/ 666749 h 2533650"/>
              <a:gd name="connsiteX4" fmla="*/ 2148627 w 2237850"/>
              <a:gd name="connsiteY4" fmla="*/ 89223 h 2533650"/>
              <a:gd name="connsiteX5" fmla="*/ 89223 w 2237850"/>
              <a:gd name="connsiteY5" fmla="*/ 89223 h 2533650"/>
              <a:gd name="connsiteX6" fmla="*/ 89223 w 2237850"/>
              <a:gd name="connsiteY6" fmla="*/ 2444427 h 2533650"/>
              <a:gd name="connsiteX7" fmla="*/ 2148627 w 2237850"/>
              <a:gd name="connsiteY7" fmla="*/ 2444427 h 2533650"/>
              <a:gd name="connsiteX8" fmla="*/ 2148627 w 2237850"/>
              <a:gd name="connsiteY8" fmla="*/ 1981136 h 2533650"/>
              <a:gd name="connsiteX9" fmla="*/ 2237850 w 2237850"/>
              <a:gd name="connsiteY9" fmla="*/ 1981136 h 2533650"/>
              <a:gd name="connsiteX10" fmla="*/ 2237850 w 2237850"/>
              <a:gd name="connsiteY10" fmla="*/ 2533650 h 2533650"/>
              <a:gd name="connsiteX11" fmla="*/ 0 w 2237850"/>
              <a:gd name="connsiteY11" fmla="*/ 2533650 h 2533650"/>
              <a:gd name="connsiteX12" fmla="*/ 0 w 2237850"/>
              <a:gd name="connsiteY12"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7850" h="2533650">
                <a:moveTo>
                  <a:pt x="0" y="0"/>
                </a:moveTo>
                <a:lnTo>
                  <a:pt x="2237850" y="0"/>
                </a:lnTo>
                <a:lnTo>
                  <a:pt x="2237850" y="666749"/>
                </a:lnTo>
                <a:lnTo>
                  <a:pt x="2148627" y="666749"/>
                </a:lnTo>
                <a:lnTo>
                  <a:pt x="2148627" y="89223"/>
                </a:lnTo>
                <a:lnTo>
                  <a:pt x="89223" y="89223"/>
                </a:lnTo>
                <a:lnTo>
                  <a:pt x="89223" y="2444427"/>
                </a:lnTo>
                <a:lnTo>
                  <a:pt x="2148627" y="2444427"/>
                </a:lnTo>
                <a:lnTo>
                  <a:pt x="2148627" y="1981136"/>
                </a:lnTo>
                <a:lnTo>
                  <a:pt x="2237850" y="1981136"/>
                </a:lnTo>
                <a:lnTo>
                  <a:pt x="2237850" y="2533650"/>
                </a:lnTo>
                <a:lnTo>
                  <a:pt x="0" y="25336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7" name="文本框 11"/>
          <p:cNvSpPr txBox="1"/>
          <p:nvPr/>
        </p:nvSpPr>
        <p:spPr>
          <a:xfrm>
            <a:off x="2124484" y="1328464"/>
            <a:ext cx="1547694" cy="1999906"/>
          </a:xfrm>
          <a:prstGeom prst="rect">
            <a:avLst/>
          </a:prstGeom>
          <a:noFill/>
        </p:spPr>
        <p:txBody>
          <a:bodyPr wrap="square" rtlCol="0">
            <a:spAutoFit/>
          </a:bodyPr>
          <a:lstStyle/>
          <a:p>
            <a:r>
              <a:rPr lang="en-US" altLang="zh-CN" sz="12395" dirty="0">
                <a:solidFill>
                  <a:schemeClr val="accent1"/>
                </a:solidFill>
                <a:latin typeface="IrisUPC" panose="020B0604020202090204" pitchFamily="34" charset="-34"/>
                <a:cs typeface="IrisUPC" panose="020B0604020202090204" pitchFamily="34" charset="-34"/>
              </a:rPr>
              <a:t>02</a:t>
            </a:r>
            <a:endParaRPr lang="zh-CN" altLang="en-US" sz="12395" dirty="0">
              <a:solidFill>
                <a:schemeClr val="accent1"/>
              </a:solidFill>
              <a:latin typeface="IrisUPC" panose="020B0604020202090204" pitchFamily="34" charset="-34"/>
              <a:cs typeface="IrisUPC" panose="020B0604020202090204" pitchFamily="34" charset="-34"/>
            </a:endParaRPr>
          </a:p>
        </p:txBody>
      </p:sp>
      <p:sp>
        <p:nvSpPr>
          <p:cNvPr id="8" name="矩形 18"/>
          <p:cNvSpPr>
            <a:spLocks noChangeArrowheads="1"/>
          </p:cNvSpPr>
          <p:nvPr/>
        </p:nvSpPr>
        <p:spPr bwMode="auto">
          <a:xfrm>
            <a:off x="3772306" y="2733459"/>
            <a:ext cx="3923225" cy="165735"/>
          </a:xfrm>
          <a:prstGeom prst="rect">
            <a:avLst/>
          </a:prstGeom>
          <a:noFill/>
          <a:ln w="9525">
            <a:noFill/>
            <a:miter lim="800000"/>
          </a:ln>
        </p:spPr>
        <p:txBody>
          <a:bodyPr wrap="square" lIns="0" tIns="0" rIns="0" bIns="0">
            <a:spAutoFit/>
          </a:bodyPr>
          <a:lstStyle/>
          <a:p>
            <a:pPr defTabSz="911860">
              <a:lnSpc>
                <a:spcPct val="120000"/>
              </a:lnSpc>
              <a:spcBef>
                <a:spcPct val="2000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主要包括请假程序及请假类别等内容</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460"/>
          <p:cNvSpPr/>
          <p:nvPr/>
        </p:nvSpPr>
        <p:spPr>
          <a:xfrm>
            <a:off x="4026694" y="738978"/>
            <a:ext cx="4825603" cy="2008242"/>
          </a:xfrm>
          <a:prstGeom prst="rect">
            <a:avLst/>
          </a:prstGeom>
        </p:spPr>
        <p:txBody>
          <a:bodyPr wrap="square" lIns="68580" tIns="34290" rIns="68580" bIns="34290">
            <a:spAutoFit/>
          </a:bodyPr>
          <a:lstStyle/>
          <a:p>
            <a:pPr lvl="0"/>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公司不接受短信、</a:t>
            </a:r>
            <a:r>
              <a:rPr lang="en-US" altLang="zh-CN" b="1" dirty="0">
                <a:latin typeface="微软雅黑" panose="020B0503020204020204" pitchFamily="34" charset="-122"/>
                <a:ea typeface="微软雅黑" panose="020B0503020204020204" pitchFamily="34" charset="-122"/>
              </a:rPr>
              <a:t>QQ</a:t>
            </a:r>
            <a:r>
              <a:rPr lang="zh-CN" altLang="zh-CN" b="1" dirty="0">
                <a:latin typeface="微软雅黑" panose="020B0503020204020204" pitchFamily="34" charset="-122"/>
                <a:ea typeface="微软雅黑" panose="020B0503020204020204" pitchFamily="34" charset="-122"/>
              </a:rPr>
              <a:t>和其他非公司规定的请假休假方式，不接受第三方代为请假休假</a:t>
            </a:r>
            <a:endParaRPr lang="en-US" altLang="zh-CN" b="1" dirty="0">
              <a:latin typeface="微软雅黑" panose="020B0503020204020204" pitchFamily="34" charset="-122"/>
              <a:ea typeface="微软雅黑" panose="020B0503020204020204" pitchFamily="34" charset="-122"/>
            </a:endParaRPr>
          </a:p>
          <a:p>
            <a:pPr lvl="0"/>
            <a:endParaRPr lang="en-US" altLang="zh-CN" b="1" dirty="0">
              <a:latin typeface="微软雅黑" panose="020B0503020204020204" pitchFamily="34" charset="-122"/>
              <a:ea typeface="微软雅黑" panose="020B0503020204020204" pitchFamily="34" charset="-122"/>
            </a:endParaRPr>
          </a:p>
          <a:p>
            <a:pPr lvl="0"/>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员工没有审批通过的请假休假记录且未到公司出勤，将被视为旷工和严重违反公司规章制度，公司有权单方与其解除劳动关系且无任何赔偿与补偿。</a:t>
            </a:r>
          </a:p>
        </p:txBody>
      </p:sp>
      <p:grpSp>
        <p:nvGrpSpPr>
          <p:cNvPr id="2" name="组合 1"/>
          <p:cNvGrpSpPr/>
          <p:nvPr/>
        </p:nvGrpSpPr>
        <p:grpSpPr>
          <a:xfrm>
            <a:off x="0" y="1197143"/>
            <a:ext cx="3651646" cy="3268085"/>
            <a:chOff x="0" y="1196774"/>
            <a:chExt cx="3651646" cy="3267076"/>
          </a:xfrm>
        </p:grpSpPr>
        <p:sp>
          <p:nvSpPr>
            <p:cNvPr id="160" name="Freeform 6"/>
            <p:cNvSpPr/>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1" name="Freeform 7"/>
            <p:cNvSpPr/>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2" name="Freeform 8"/>
            <p:cNvSpPr/>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3" name="Freeform 9"/>
            <p:cNvSpPr/>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4" name="Freeform 10"/>
            <p:cNvSpPr/>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5" name="Freeform 11"/>
            <p:cNvSpPr/>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6" name="Freeform 12"/>
            <p:cNvSpPr/>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7" name="Freeform 13"/>
            <p:cNvSpPr/>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8" name="Freeform 14"/>
            <p:cNvSpPr/>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9" name="Freeform 15"/>
            <p:cNvSpPr/>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0" name="Freeform 16"/>
            <p:cNvSpPr/>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1" name="Freeform 17"/>
            <p:cNvSpPr/>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2" name="Freeform 18"/>
            <p:cNvSpPr/>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3" name="Freeform 19"/>
            <p:cNvSpPr/>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4" name="Freeform 20"/>
            <p:cNvSpPr/>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5" name="Freeform 21"/>
            <p:cNvSpPr/>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6" name="Freeform 22"/>
            <p:cNvSpPr/>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7" name="Freeform 23"/>
            <p:cNvSpPr/>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8" name="Freeform 24"/>
            <p:cNvSpPr/>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9" name="Freeform 25"/>
            <p:cNvSpPr/>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0" name="Freeform 26"/>
            <p:cNvSpPr/>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1" name="Freeform 27"/>
            <p:cNvSpPr/>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2" name="Freeform 28"/>
            <p:cNvSpPr/>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3" name="Freeform 29"/>
            <p:cNvSpPr/>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4" name="Freeform 30"/>
            <p:cNvSpPr/>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5" name="Freeform 31"/>
            <p:cNvSpPr/>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6" name="Freeform 32"/>
            <p:cNvSpPr>
              <a:spLocks noEditPoints="1"/>
            </p:cNvSpPr>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7" name="Freeform 33"/>
            <p:cNvSpPr/>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8" name="Freeform 34"/>
            <p:cNvSpPr/>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9" name="Freeform 35"/>
            <p:cNvSpPr/>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0" name="Freeform 36"/>
            <p:cNvSpPr/>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1" name="Freeform 37"/>
            <p:cNvSpPr>
              <a:spLocks noEditPoints="1"/>
            </p:cNvSpPr>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2" name="Freeform 38"/>
            <p:cNvSpPr/>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3" name="Freeform 39"/>
            <p:cNvSpPr/>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4" name="Freeform 40"/>
            <p:cNvSpPr/>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5" name="Freeform 41"/>
            <p:cNvSpPr/>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6" name="Freeform 42"/>
            <p:cNvSpPr>
              <a:spLocks noEditPoints="1"/>
            </p:cNvSpPr>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7" name="Freeform 43"/>
            <p:cNvSpPr>
              <a:spLocks noEditPoints="1"/>
            </p:cNvSpPr>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8" name="Freeform 44"/>
            <p:cNvSpPr>
              <a:spLocks noEditPoints="1"/>
            </p:cNvSpPr>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9" name="Freeform 45"/>
            <p:cNvSpPr>
              <a:spLocks noEditPoints="1"/>
            </p:cNvSpPr>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0" name="Freeform 46"/>
            <p:cNvSpPr>
              <a:spLocks noEditPoints="1"/>
            </p:cNvSpPr>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1" name="Freeform 47"/>
            <p:cNvSpPr>
              <a:spLocks noEditPoints="1"/>
            </p:cNvSpPr>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2" name="Freeform 48"/>
            <p:cNvSpPr>
              <a:spLocks noEditPoints="1"/>
            </p:cNvSpPr>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3" name="Freeform 49"/>
            <p:cNvSpPr/>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4" name="Freeform 50"/>
            <p:cNvSpPr/>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5" name="Freeform 51"/>
            <p:cNvSpPr/>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6" name="Freeform 52"/>
            <p:cNvSpPr/>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7" name="Freeform 53"/>
            <p:cNvSpPr/>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8" name="Freeform 54"/>
            <p:cNvSpPr/>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9" name="Freeform 55"/>
            <p:cNvSpPr>
              <a:spLocks noEditPoints="1"/>
            </p:cNvSpPr>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0" name="Freeform 56"/>
            <p:cNvSpPr/>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1" name="Freeform 57"/>
            <p:cNvSpPr/>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2" name="Freeform 58"/>
            <p:cNvSpPr/>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3" name="Freeform 59"/>
            <p:cNvSpPr/>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4" name="Freeform 60"/>
            <p:cNvSpPr/>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5" name="Freeform 61"/>
            <p:cNvSpPr/>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6" name="Freeform 62"/>
            <p:cNvSpPr>
              <a:spLocks noEditPoints="1"/>
            </p:cNvSpPr>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7" name="Freeform 63"/>
            <p:cNvSpPr/>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8" name="Freeform 64"/>
            <p:cNvSpPr/>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9" name="Freeform 65"/>
            <p:cNvSpPr/>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0" name="Freeform 66"/>
            <p:cNvSpPr/>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1" name="Freeform 67"/>
            <p:cNvSpPr>
              <a:spLocks noEditPoints="1"/>
            </p:cNvSpPr>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2" name="Freeform 68"/>
            <p:cNvSpPr/>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3" name="Freeform 69"/>
            <p:cNvSpPr/>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4" name="Freeform 70"/>
            <p:cNvSpPr>
              <a:spLocks noEditPoints="1"/>
            </p:cNvSpPr>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5" name="Freeform 71"/>
            <p:cNvSpPr/>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6" name="Freeform 72"/>
            <p:cNvSpPr/>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7" name="Freeform 73"/>
            <p:cNvSpPr>
              <a:spLocks noEditPoints="1"/>
            </p:cNvSpPr>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8" name="Freeform 74"/>
            <p:cNvSpPr/>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9" name="Freeform 75"/>
            <p:cNvSpPr/>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0" name="Freeform 76"/>
            <p:cNvSpPr/>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1" name="Freeform 77"/>
            <p:cNvSpPr/>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2" name="Freeform 78"/>
            <p:cNvSpPr>
              <a:spLocks noEditPoints="1"/>
            </p:cNvSpPr>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3" name="Freeform 79"/>
            <p:cNvSpPr/>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4" name="Freeform 80"/>
            <p:cNvSpPr/>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5" name="Freeform 81"/>
            <p:cNvSpPr/>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6" name="Freeform 82"/>
            <p:cNvSpPr/>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7" name="Freeform 83"/>
            <p:cNvSpPr>
              <a:spLocks noEditPoints="1"/>
            </p:cNvSpPr>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8" name="Freeform 84"/>
            <p:cNvSpPr>
              <a:spLocks noEditPoints="1"/>
            </p:cNvSpPr>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9" name="Freeform 85"/>
            <p:cNvSpPr>
              <a:spLocks noEditPoints="1"/>
            </p:cNvSpPr>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0" name="Freeform 86"/>
            <p:cNvSpPr>
              <a:spLocks noEditPoints="1"/>
            </p:cNvSpPr>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1" name="Freeform 87"/>
            <p:cNvSpPr/>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2" name="Freeform 88"/>
            <p:cNvSpPr/>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3" name="Freeform 89"/>
            <p:cNvSpPr>
              <a:spLocks noEditPoints="1"/>
            </p:cNvSpPr>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4" name="Freeform 90"/>
            <p:cNvSpPr>
              <a:spLocks noEditPoints="1"/>
            </p:cNvSpPr>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5" name="Freeform 91"/>
            <p:cNvSpPr/>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6" name="Freeform 92"/>
            <p:cNvSpPr>
              <a:spLocks noEditPoints="1"/>
            </p:cNvSpPr>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7" name="Freeform 93"/>
            <p:cNvSpPr>
              <a:spLocks noEditPoints="1"/>
            </p:cNvSpPr>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8" name="Freeform 94"/>
            <p:cNvSpPr/>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9" name="Freeform 95"/>
            <p:cNvSpPr/>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solidFill>
              <a:schemeClr val="accent3"/>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0" name="Freeform 96"/>
            <p:cNvSpPr/>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1" name="Freeform 97"/>
            <p:cNvSpPr/>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2" name="Freeform 98"/>
            <p:cNvSpPr>
              <a:spLocks noEditPoints="1"/>
            </p:cNvSpPr>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3" name="Freeform 99"/>
            <p:cNvSpPr/>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4" name="Freeform 100"/>
            <p:cNvSpPr/>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5" name="Freeform 101"/>
            <p:cNvSpPr/>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6" name="Freeform 102"/>
            <p:cNvSpPr>
              <a:spLocks noEditPoints="1"/>
            </p:cNvSpPr>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7" name="Freeform 103"/>
            <p:cNvSpPr/>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8" name="Freeform 104"/>
            <p:cNvSpPr/>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9" name="Freeform 105"/>
            <p:cNvSpPr/>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0" name="Freeform 106"/>
            <p:cNvSpPr/>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1" name="Freeform 107"/>
            <p:cNvSpPr/>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2" name="Freeform 108"/>
            <p:cNvSpPr/>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3" name="Freeform 109"/>
            <p:cNvSpPr/>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4" name="Freeform 110"/>
            <p:cNvSpPr/>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5" name="Freeform 111"/>
            <p:cNvSpPr/>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6" name="Freeform 112"/>
            <p:cNvSpPr/>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7" name="Freeform 113"/>
            <p:cNvSpPr/>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8" name="Freeform 114"/>
            <p:cNvSpPr/>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9" name="Freeform 115"/>
            <p:cNvSpPr/>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0" name="Freeform 116"/>
            <p:cNvSpPr/>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1" name="Freeform 117"/>
            <p:cNvSpPr/>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2" name="Freeform 118"/>
            <p:cNvSpPr/>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3" name="Freeform 119"/>
            <p:cNvSpPr/>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4" name="Freeform 120"/>
            <p:cNvSpPr/>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5" name="Freeform 121"/>
            <p:cNvSpPr/>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6" name="Freeform 122"/>
            <p:cNvSpPr>
              <a:spLocks noEditPoints="1"/>
            </p:cNvSpPr>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7" name="Freeform 123"/>
            <p:cNvSpPr>
              <a:spLocks noEditPoints="1"/>
            </p:cNvSpPr>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8" name="Freeform 124"/>
            <p:cNvSpPr/>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9" name="Freeform 125"/>
            <p:cNvSpPr>
              <a:spLocks noEditPoints="1"/>
            </p:cNvSpPr>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0" name="Freeform 126"/>
            <p:cNvSpPr>
              <a:spLocks noEditPoints="1"/>
            </p:cNvSpPr>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1" name="Freeform 127"/>
            <p:cNvSpPr/>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2" name="Freeform 128"/>
            <p:cNvSpPr/>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3" name="Freeform 129"/>
            <p:cNvSpPr/>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4" name="Freeform 130"/>
            <p:cNvSpPr/>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5" name="Freeform 131"/>
            <p:cNvSpPr/>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6" name="Freeform 132"/>
            <p:cNvSpPr/>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7" name="Freeform 133"/>
            <p:cNvSpPr/>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8" name="Freeform 134"/>
            <p:cNvSpPr/>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9" name="Freeform 135"/>
            <p:cNvSpPr>
              <a:spLocks noEditPoints="1"/>
            </p:cNvSpPr>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0" name="Freeform 136"/>
            <p:cNvSpPr/>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1" name="Freeform 137"/>
            <p:cNvSpPr>
              <a:spLocks noEditPoints="1"/>
            </p:cNvSpPr>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2" name="Freeform 138"/>
            <p:cNvSpPr/>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3" name="Freeform 139"/>
            <p:cNvSpPr>
              <a:spLocks noEditPoints="1"/>
            </p:cNvSpPr>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4" name="Freeform 140"/>
            <p:cNvSpPr/>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5" name="Freeform 141"/>
            <p:cNvSpPr>
              <a:spLocks noEditPoints="1"/>
            </p:cNvSpPr>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6" name="Freeform 142"/>
            <p:cNvSpPr/>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7" name="Freeform 143"/>
            <p:cNvSpPr/>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8" name="Freeform 144"/>
            <p:cNvSpPr/>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9" name="Freeform 145"/>
            <p:cNvSpPr/>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0" name="Freeform 146"/>
            <p:cNvSpPr>
              <a:spLocks noEditPoints="1"/>
            </p:cNvSpPr>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1" name="Freeform 147"/>
            <p:cNvSpPr>
              <a:spLocks noEditPoints="1"/>
            </p:cNvSpPr>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2" name="Freeform 148"/>
            <p:cNvSpPr>
              <a:spLocks noEditPoints="1"/>
            </p:cNvSpPr>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3" name="Freeform 149"/>
            <p:cNvSpPr/>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4" name="Freeform 150"/>
            <p:cNvSpPr>
              <a:spLocks noEditPoints="1"/>
            </p:cNvSpPr>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5" name="Freeform 151"/>
            <p:cNvSpPr>
              <a:spLocks noEditPoints="1"/>
            </p:cNvSpPr>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6" name="Freeform 152"/>
            <p:cNvSpPr/>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7" name="Freeform 153"/>
            <p:cNvSpPr/>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8" name="Freeform 154"/>
            <p:cNvSpPr/>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9" name="Freeform 155"/>
            <p:cNvSpPr/>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0" name="Freeform 156"/>
            <p:cNvSpPr/>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1" name="Freeform 157"/>
            <p:cNvSpPr/>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2" name="Freeform 158"/>
            <p:cNvSpPr/>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3" name="Freeform 159"/>
            <p:cNvSpPr/>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4" name="Freeform 160"/>
            <p:cNvSpPr/>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5" name="Freeform 161"/>
            <p:cNvSpPr/>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6" name="Freeform 162"/>
            <p:cNvSpPr>
              <a:spLocks noEditPoints="1"/>
            </p:cNvSpPr>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7" name="Freeform 163"/>
            <p:cNvSpPr>
              <a:spLocks noEditPoints="1"/>
            </p:cNvSpPr>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8" name="Freeform 164"/>
            <p:cNvSpPr/>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9" name="Freeform 165"/>
            <p:cNvSpPr/>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0" name="Freeform 166"/>
            <p:cNvSpPr/>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1" name="Freeform 167"/>
            <p:cNvSpPr/>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2" name="Freeform 168"/>
            <p:cNvSpPr/>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3" name="Freeform 169"/>
            <p:cNvSpPr/>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4" name="Freeform 170"/>
            <p:cNvSpPr/>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5" name="Freeform 171"/>
            <p:cNvSpPr/>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6" name="Freeform 172"/>
            <p:cNvSpPr/>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7" name="Freeform 173"/>
            <p:cNvSpPr/>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8" name="Freeform 174"/>
            <p:cNvSpPr>
              <a:spLocks noEditPoints="1"/>
            </p:cNvSpPr>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9" name="Freeform 175"/>
            <p:cNvSpPr/>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0" name="Freeform 176"/>
            <p:cNvSpPr/>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1" name="Freeform 177"/>
            <p:cNvSpPr/>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2" name="Freeform 178"/>
            <p:cNvSpPr/>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3" name="Freeform 179"/>
            <p:cNvSpPr/>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4" name="Freeform 180"/>
            <p:cNvSpPr/>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5" name="Freeform 181"/>
            <p:cNvSpPr/>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6" name="Freeform 182"/>
            <p:cNvSpPr/>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7" name="Freeform 183"/>
            <p:cNvSpPr/>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8" name="Freeform 184"/>
            <p:cNvSpPr/>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9" name="Freeform 185"/>
            <p:cNvSpPr>
              <a:spLocks noEditPoints="1"/>
            </p:cNvSpPr>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0" name="Freeform 186"/>
            <p:cNvSpPr/>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1" name="Freeform 187"/>
            <p:cNvSpPr/>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2" name="Freeform 188"/>
            <p:cNvSpPr>
              <a:spLocks noEditPoints="1"/>
            </p:cNvSpPr>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3" name="Freeform 189"/>
            <p:cNvSpPr/>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4" name="Freeform 190"/>
            <p:cNvSpPr/>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5" name="Freeform 191"/>
            <p:cNvSpPr/>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6" name="Freeform 192"/>
            <p:cNvSpPr/>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7" name="Freeform 193"/>
            <p:cNvSpPr/>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8" name="Freeform 194"/>
            <p:cNvSpPr/>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9" name="Freeform 195"/>
            <p:cNvSpPr/>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0" name="Freeform 196"/>
            <p:cNvSpPr/>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1" name="Freeform 197"/>
            <p:cNvSpPr/>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2" name="Freeform 198"/>
            <p:cNvSpPr/>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3" name="Freeform 199"/>
            <p:cNvSpPr>
              <a:spLocks noEditPoints="1"/>
            </p:cNvSpPr>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4" name="Freeform 200"/>
            <p:cNvSpPr/>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5" name="Freeform 201"/>
            <p:cNvSpPr/>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6" name="Freeform 202"/>
            <p:cNvSpPr/>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7" name="Freeform 203"/>
            <p:cNvSpPr/>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8" name="Freeform 204"/>
            <p:cNvSpPr/>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9" name="Freeform 206"/>
            <p:cNvSpPr/>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0" name="Freeform 207"/>
            <p:cNvSpPr>
              <a:spLocks noEditPoints="1"/>
            </p:cNvSpPr>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1" name="Freeform 208"/>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2" name="Freeform 209"/>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3" name="Freeform 210"/>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4" name="Freeform 211"/>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5"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6" name="Freeform 213"/>
            <p:cNvSpPr>
              <a:spLocks noEditPoints="1"/>
            </p:cNvSpPr>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7" name="Freeform 214"/>
            <p:cNvSpPr>
              <a:spLocks noEditPoints="1"/>
            </p:cNvSpPr>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8" name="Freeform 215"/>
            <p:cNvSpPr>
              <a:spLocks noEditPoints="1"/>
            </p:cNvSpPr>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9" name="Freeform 216"/>
            <p:cNvSpPr>
              <a:spLocks noEditPoints="1"/>
            </p:cNvSpPr>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0" name="Freeform 217"/>
            <p:cNvSpPr>
              <a:spLocks noEditPoints="1"/>
            </p:cNvSpPr>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1" name="Freeform 218"/>
            <p:cNvSpPr>
              <a:spLocks noEditPoints="1"/>
            </p:cNvSpPr>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solidFill>
              <a:schemeClr val="accent3"/>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2" name="Freeform 219"/>
            <p:cNvSpPr>
              <a:spLocks noEditPoints="1"/>
            </p:cNvSpPr>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3" name="Freeform 220"/>
            <p:cNvSpPr>
              <a:spLocks noEditPoints="1"/>
            </p:cNvSpPr>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4" name="Freeform 221"/>
            <p:cNvSpPr>
              <a:spLocks noEditPoints="1"/>
            </p:cNvSpPr>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5" name="Freeform 222"/>
            <p:cNvSpPr>
              <a:spLocks noEditPoints="1"/>
            </p:cNvSpPr>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6" name="Freeform 223"/>
            <p:cNvSpPr>
              <a:spLocks noEditPoints="1"/>
            </p:cNvSpPr>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7" name="Freeform 224"/>
            <p:cNvSpPr>
              <a:spLocks noEditPoints="1"/>
            </p:cNvSpPr>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8" name="Freeform 225"/>
            <p:cNvSpPr>
              <a:spLocks noEditPoints="1"/>
            </p:cNvSpPr>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9" name="Freeform 226"/>
            <p:cNvSpPr>
              <a:spLocks noEditPoints="1"/>
            </p:cNvSpPr>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0" name="Freeform 227"/>
            <p:cNvSpPr>
              <a:spLocks noEditPoints="1"/>
            </p:cNvSpPr>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1" name="Freeform 228"/>
            <p:cNvSpPr>
              <a:spLocks noEditPoints="1"/>
            </p:cNvSpPr>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2" name="Freeform 229"/>
            <p:cNvSpPr>
              <a:spLocks noEditPoints="1"/>
            </p:cNvSpPr>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3" name="Freeform 230"/>
            <p:cNvSpPr>
              <a:spLocks noEditPoints="1"/>
            </p:cNvSpPr>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4" name="Freeform 231"/>
            <p:cNvSpPr/>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5" name="Freeform 232"/>
            <p:cNvSpPr/>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6" name="Freeform 233"/>
            <p:cNvSpPr/>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7" name="Freeform 234"/>
            <p:cNvSpPr/>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8" name="Freeform 235"/>
            <p:cNvSpPr>
              <a:spLocks noEditPoints="1"/>
            </p:cNvSpPr>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9" name="Freeform 236"/>
            <p:cNvSpPr/>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0" name="Freeform 237"/>
            <p:cNvSpPr/>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1" name="Freeform 238"/>
            <p:cNvSpPr/>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2" name="Freeform 239"/>
            <p:cNvSpPr>
              <a:spLocks noEditPoints="1"/>
            </p:cNvSpPr>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3" name="Freeform 240"/>
            <p:cNvSpPr>
              <a:spLocks noEditPoints="1"/>
            </p:cNvSpPr>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4" name="Freeform 241"/>
            <p:cNvSpPr/>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5" name="Freeform 242"/>
            <p:cNvSpPr/>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6" name="Freeform 243"/>
            <p:cNvSpPr/>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7" name="Freeform 244"/>
            <p:cNvSpPr>
              <a:spLocks noEditPoints="1"/>
            </p:cNvSpPr>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8" name="Freeform 245"/>
            <p:cNvSpPr>
              <a:spLocks noEditPoints="1"/>
            </p:cNvSpPr>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9" name="Freeform 246"/>
            <p:cNvSpPr>
              <a:spLocks noEditPoints="1"/>
            </p:cNvSpPr>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0" name="Freeform 247"/>
            <p:cNvSpPr>
              <a:spLocks noEditPoints="1"/>
            </p:cNvSpPr>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1" name="Freeform 248"/>
            <p:cNvSpPr/>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2" name="Freeform 249"/>
            <p:cNvSpPr/>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3" name="Freeform 250"/>
            <p:cNvSpPr/>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4" name="Freeform 251"/>
            <p:cNvSpPr/>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5" name="Freeform 252"/>
            <p:cNvSpPr>
              <a:spLocks noEditPoints="1"/>
            </p:cNvSpPr>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6" name="Freeform 253"/>
            <p:cNvSpPr/>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7" name="Freeform 254"/>
            <p:cNvSpPr>
              <a:spLocks noEditPoints="1"/>
            </p:cNvSpPr>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8" name="Freeform 255"/>
            <p:cNvSpPr/>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9" name="Freeform 256"/>
            <p:cNvSpPr>
              <a:spLocks noEditPoints="1"/>
            </p:cNvSpPr>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0" name="Freeform 257"/>
            <p:cNvSpPr>
              <a:spLocks noEditPoints="1"/>
            </p:cNvSpPr>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1" name="Freeform 258"/>
            <p:cNvSpPr>
              <a:spLocks noEditPoints="1"/>
            </p:cNvSpPr>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2" name="Freeform 259"/>
            <p:cNvSpPr>
              <a:spLocks noEditPoints="1"/>
            </p:cNvSpPr>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3" name="Freeform 260"/>
            <p:cNvSpPr/>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4" name="Freeform 261"/>
            <p:cNvSpPr/>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5" name="Freeform 262"/>
            <p:cNvSpPr/>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6" name="Freeform 263"/>
            <p:cNvSpPr/>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7" name="Freeform 264"/>
            <p:cNvSpPr>
              <a:spLocks noEditPoints="1"/>
            </p:cNvSpPr>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8" name="Freeform 265"/>
            <p:cNvSpPr>
              <a:spLocks noEditPoints="1"/>
            </p:cNvSpPr>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9" name="Freeform 266"/>
            <p:cNvSpPr/>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0" name="Freeform 267"/>
            <p:cNvSpPr>
              <a:spLocks noEditPoints="1"/>
            </p:cNvSpPr>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1" name="Freeform 268"/>
            <p:cNvSpPr/>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2" name="Freeform 269"/>
            <p:cNvSpPr/>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3" name="Freeform 270"/>
            <p:cNvSpPr>
              <a:spLocks noEditPoints="1"/>
            </p:cNvSpPr>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4" name="Freeform 271"/>
            <p:cNvSpPr/>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5" name="Freeform 272"/>
            <p:cNvSpPr/>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6" name="Freeform 273"/>
            <p:cNvSpPr>
              <a:spLocks noEditPoints="1"/>
            </p:cNvSpPr>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7" name="Freeform 274"/>
            <p:cNvSpPr/>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8" name="Freeform 275"/>
            <p:cNvSpPr/>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9" name="Freeform 276"/>
            <p:cNvSpPr>
              <a:spLocks noEditPoints="1"/>
            </p:cNvSpPr>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0" name="Freeform 277"/>
            <p:cNvSpPr/>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1" name="Freeform 278"/>
            <p:cNvSpPr/>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grpSp>
        <p:nvGrpSpPr>
          <p:cNvPr id="3" name="Group 3"/>
          <p:cNvGrpSpPr/>
          <p:nvPr/>
        </p:nvGrpSpPr>
        <p:grpSpPr>
          <a:xfrm>
            <a:off x="7376520" y="3360468"/>
            <a:ext cx="685800" cy="686012"/>
            <a:chOff x="10206307" y="3388690"/>
            <a:chExt cx="914400" cy="914400"/>
          </a:xfrm>
        </p:grpSpPr>
        <p:sp>
          <p:nvSpPr>
            <p:cNvPr id="433" name="Oval 464"/>
            <p:cNvSpPr/>
            <p:nvPr/>
          </p:nvSpPr>
          <p:spPr>
            <a:xfrm>
              <a:off x="10206307" y="3388690"/>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4" name="AutoShape 13"/>
            <p:cNvSpPr/>
            <p:nvPr/>
          </p:nvSpPr>
          <p:spPr bwMode="auto">
            <a:xfrm>
              <a:off x="10529463" y="3675931"/>
              <a:ext cx="268088" cy="346493"/>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grpSp>
        <p:nvGrpSpPr>
          <p:cNvPr id="4" name="Group 4"/>
          <p:cNvGrpSpPr/>
          <p:nvPr/>
        </p:nvGrpSpPr>
        <p:grpSpPr>
          <a:xfrm>
            <a:off x="5868348" y="3282087"/>
            <a:ext cx="829818" cy="830074"/>
            <a:chOff x="8479044" y="3292678"/>
            <a:chExt cx="1106424" cy="1106424"/>
          </a:xfrm>
        </p:grpSpPr>
        <p:sp>
          <p:nvSpPr>
            <p:cNvPr id="436" name="Oval 461"/>
            <p:cNvSpPr/>
            <p:nvPr/>
          </p:nvSpPr>
          <p:spPr>
            <a:xfrm>
              <a:off x="8479044" y="3292678"/>
              <a:ext cx="1106424" cy="110642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437" name="Oval 1009"/>
            <p:cNvSpPr/>
            <p:nvPr/>
          </p:nvSpPr>
          <p:spPr>
            <a:xfrm>
              <a:off x="8654404" y="3468038"/>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8" name="AutoShape 15"/>
            <p:cNvSpPr/>
            <p:nvPr/>
          </p:nvSpPr>
          <p:spPr bwMode="auto">
            <a:xfrm>
              <a:off x="8953093" y="3675931"/>
              <a:ext cx="158323" cy="339915"/>
            </a:xfrm>
            <a:custGeom>
              <a:avLst/>
              <a:gdLst>
                <a:gd name="T0" fmla="*/ 262945285 w 21600"/>
                <a:gd name="T1" fmla="*/ 616631 h 21437"/>
                <a:gd name="T2" fmla="*/ 262945285 w 21600"/>
                <a:gd name="T3" fmla="*/ 451557226 h 21437"/>
                <a:gd name="T4" fmla="*/ 180361170 w 21600"/>
                <a:gd name="T5" fmla="*/ 514655930 h 21437"/>
                <a:gd name="T6" fmla="*/ 173604519 w 21600"/>
                <a:gd name="T7" fmla="*/ 869221096 h 21437"/>
                <a:gd name="T8" fmla="*/ 262945285 w 21600"/>
                <a:gd name="T9" fmla="*/ 869221096 h 21437"/>
                <a:gd name="T10" fmla="*/ 252829379 w 21600"/>
                <a:gd name="T11" fmla="*/ 1326201898 h 21437"/>
                <a:gd name="T12" fmla="*/ 176977025 w 21600"/>
                <a:gd name="T13" fmla="*/ 1326201898 h 21437"/>
                <a:gd name="T14" fmla="*/ 176977025 w 21600"/>
                <a:gd name="T15" fmla="*/ 2147483646 h 21437"/>
                <a:gd name="T16" fmla="*/ 57300181 w 21600"/>
                <a:gd name="T17" fmla="*/ 2147483646 h 21437"/>
                <a:gd name="T18" fmla="*/ 57300181 w 21600"/>
                <a:gd name="T19" fmla="*/ 1326201898 h 21437"/>
                <a:gd name="T20" fmla="*/ 0 w 21600"/>
                <a:gd name="T21" fmla="*/ 1326201898 h 21437"/>
                <a:gd name="T22" fmla="*/ 0 w 21600"/>
                <a:gd name="T23" fmla="*/ 869221096 h 21437"/>
                <a:gd name="T24" fmla="*/ 55620013 w 21600"/>
                <a:gd name="T25" fmla="*/ 869221096 h 21437"/>
                <a:gd name="T26" fmla="*/ 87648428 w 21600"/>
                <a:gd name="T27" fmla="*/ 152203103 h 21437"/>
                <a:gd name="T28" fmla="*/ 262945285 w 21600"/>
                <a:gd name="T29" fmla="*/ 616631 h 21437"/>
                <a:gd name="T30" fmla="*/ 262945285 w 21600"/>
                <a:gd name="T31" fmla="*/ 616631 h 21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37">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ln/>
          </p:spPr>
          <p:style>
            <a:lnRef idx="3">
              <a:schemeClr val="accent4"/>
            </a:lnRef>
            <a:fillRef idx="0">
              <a:schemeClr val="accent4"/>
            </a:fillRef>
            <a:effectRef idx="2">
              <a:schemeClr val="accent4"/>
            </a:effectRef>
            <a:fontRef idx="minor">
              <a:schemeClr val="tx1"/>
            </a:fontRef>
          </p:style>
          <p:txBody>
            <a:bodyPr lIns="0" tIns="0" rIns="0" bIns="0"/>
            <a:lstStyle/>
            <a:p>
              <a:endParaRPr lang="en-GB" dirty="0">
                <a:solidFill>
                  <a:schemeClr val="tx1">
                    <a:lumMod val="65000"/>
                    <a:lumOff val="35000"/>
                  </a:schemeClr>
                </a:solidFill>
              </a:endParaRPr>
            </a:p>
          </p:txBody>
        </p:sp>
      </p:grpSp>
      <p:grpSp>
        <p:nvGrpSpPr>
          <p:cNvPr id="5" name="Group 5"/>
          <p:cNvGrpSpPr/>
          <p:nvPr/>
        </p:nvGrpSpPr>
        <p:grpSpPr>
          <a:xfrm>
            <a:off x="4344174" y="3362373"/>
            <a:ext cx="685800" cy="686012"/>
            <a:chOff x="6943805" y="3388690"/>
            <a:chExt cx="914400" cy="914400"/>
          </a:xfrm>
        </p:grpSpPr>
        <p:sp>
          <p:nvSpPr>
            <p:cNvPr id="440" name="Oval 463"/>
            <p:cNvSpPr/>
            <p:nvPr/>
          </p:nvSpPr>
          <p:spPr>
            <a:xfrm>
              <a:off x="6943805" y="3388690"/>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41" name="AutoShape 14"/>
            <p:cNvSpPr/>
            <p:nvPr/>
          </p:nvSpPr>
          <p:spPr bwMode="auto">
            <a:xfrm>
              <a:off x="7231048" y="3690927"/>
              <a:ext cx="339914" cy="309921"/>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sp>
        <p:nvSpPr>
          <p:cNvPr id="442" name="TextBox 441"/>
          <p:cNvSpPr txBox="1"/>
          <p:nvPr/>
        </p:nvSpPr>
        <p:spPr>
          <a:xfrm>
            <a:off x="5800362" y="4225168"/>
            <a:ext cx="1051560" cy="252730"/>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请假逐级审批</a:t>
            </a:r>
          </a:p>
        </p:txBody>
      </p:sp>
      <p:sp>
        <p:nvSpPr>
          <p:cNvPr id="443" name="TextBox 442"/>
          <p:cNvSpPr txBox="1"/>
          <p:nvPr/>
        </p:nvSpPr>
        <p:spPr>
          <a:xfrm>
            <a:off x="3778901" y="4225197"/>
            <a:ext cx="1965960" cy="252730"/>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钉钉平台</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请假休假流程</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444" name="TextBox 443"/>
          <p:cNvSpPr txBox="1"/>
          <p:nvPr/>
        </p:nvSpPr>
        <p:spPr>
          <a:xfrm>
            <a:off x="7041118" y="4212498"/>
            <a:ext cx="1508760" cy="252730"/>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请假期间的注意事项</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wipe(down)">
                                      <p:cBhvr>
                                        <p:cTn id="23" dur="580">
                                          <p:stCondLst>
                                            <p:cond delay="0"/>
                                          </p:stCondLst>
                                        </p:cTn>
                                        <p:tgtEl>
                                          <p:spTgt spid="159"/>
                                        </p:tgtEl>
                                      </p:cBhvr>
                                    </p:animEffect>
                                    <p:anim calcmode="lin" valueType="num">
                                      <p:cBhvr>
                                        <p:cTn id="24" dur="1822" tmFilter="0,0; 0.14,0.36; 0.43,0.73; 0.71,0.91; 1.0,1.0">
                                          <p:stCondLst>
                                            <p:cond delay="0"/>
                                          </p:stCondLst>
                                        </p:cTn>
                                        <p:tgtEl>
                                          <p:spTgt spid="15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9"/>
                                        </p:tgtEl>
                                        <p:attrNameLst>
                                          <p:attrName>ppt_y</p:attrName>
                                        </p:attrNameLst>
                                      </p:cBhvr>
                                      <p:tavLst>
                                        <p:tav tm="0" fmla="#ppt_y-sin(pi*$)/81">
                                          <p:val>
                                            <p:fltVal val="0"/>
                                          </p:val>
                                        </p:tav>
                                        <p:tav tm="100000">
                                          <p:val>
                                            <p:fltVal val="1"/>
                                          </p:val>
                                        </p:tav>
                                      </p:tavLst>
                                    </p:anim>
                                    <p:animScale>
                                      <p:cBhvr>
                                        <p:cTn id="29" dur="26">
                                          <p:stCondLst>
                                            <p:cond delay="650"/>
                                          </p:stCondLst>
                                        </p:cTn>
                                        <p:tgtEl>
                                          <p:spTgt spid="159"/>
                                        </p:tgtEl>
                                      </p:cBhvr>
                                      <p:to x="100000" y="60000"/>
                                    </p:animScale>
                                    <p:animScale>
                                      <p:cBhvr>
                                        <p:cTn id="30" dur="166" decel="50000">
                                          <p:stCondLst>
                                            <p:cond delay="676"/>
                                          </p:stCondLst>
                                        </p:cTn>
                                        <p:tgtEl>
                                          <p:spTgt spid="159"/>
                                        </p:tgtEl>
                                      </p:cBhvr>
                                      <p:to x="100000" y="100000"/>
                                    </p:animScale>
                                    <p:animScale>
                                      <p:cBhvr>
                                        <p:cTn id="31" dur="26">
                                          <p:stCondLst>
                                            <p:cond delay="1312"/>
                                          </p:stCondLst>
                                        </p:cTn>
                                        <p:tgtEl>
                                          <p:spTgt spid="159"/>
                                        </p:tgtEl>
                                      </p:cBhvr>
                                      <p:to x="100000" y="80000"/>
                                    </p:animScale>
                                    <p:animScale>
                                      <p:cBhvr>
                                        <p:cTn id="32" dur="166" decel="50000">
                                          <p:stCondLst>
                                            <p:cond delay="1338"/>
                                          </p:stCondLst>
                                        </p:cTn>
                                        <p:tgtEl>
                                          <p:spTgt spid="159"/>
                                        </p:tgtEl>
                                      </p:cBhvr>
                                      <p:to x="100000" y="100000"/>
                                    </p:animScale>
                                    <p:animScale>
                                      <p:cBhvr>
                                        <p:cTn id="33" dur="26">
                                          <p:stCondLst>
                                            <p:cond delay="1642"/>
                                          </p:stCondLst>
                                        </p:cTn>
                                        <p:tgtEl>
                                          <p:spTgt spid="159"/>
                                        </p:tgtEl>
                                      </p:cBhvr>
                                      <p:to x="100000" y="90000"/>
                                    </p:animScale>
                                    <p:animScale>
                                      <p:cBhvr>
                                        <p:cTn id="34" dur="166" decel="50000">
                                          <p:stCondLst>
                                            <p:cond delay="1668"/>
                                          </p:stCondLst>
                                        </p:cTn>
                                        <p:tgtEl>
                                          <p:spTgt spid="159"/>
                                        </p:tgtEl>
                                      </p:cBhvr>
                                      <p:to x="100000" y="100000"/>
                                    </p:animScale>
                                    <p:animScale>
                                      <p:cBhvr>
                                        <p:cTn id="35" dur="26">
                                          <p:stCondLst>
                                            <p:cond delay="1808"/>
                                          </p:stCondLst>
                                        </p:cTn>
                                        <p:tgtEl>
                                          <p:spTgt spid="159"/>
                                        </p:tgtEl>
                                      </p:cBhvr>
                                      <p:to x="100000" y="95000"/>
                                    </p:animScale>
                                    <p:animScale>
                                      <p:cBhvr>
                                        <p:cTn id="36" dur="166" decel="50000">
                                          <p:stCondLst>
                                            <p:cond delay="1834"/>
                                          </p:stCondLst>
                                        </p:cTn>
                                        <p:tgtEl>
                                          <p:spTgt spid="15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80">
                                          <p:stCondLst>
                                            <p:cond delay="0"/>
                                          </p:stCondLst>
                                        </p:cTn>
                                        <p:tgtEl>
                                          <p:spTgt spid="3"/>
                                        </p:tgtEl>
                                      </p:cBhvr>
                                    </p:animEffect>
                                    <p:anim calcmode="lin" valueType="num">
                                      <p:cBhvr>
                                        <p:cTn id="5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gtEl>
                                      </p:cBhvr>
                                      <p:to x="100000" y="60000"/>
                                    </p:animScale>
                                    <p:animScale>
                                      <p:cBhvr>
                                        <p:cTn id="62" dur="166" decel="50000">
                                          <p:stCondLst>
                                            <p:cond delay="676"/>
                                          </p:stCondLst>
                                        </p:cTn>
                                        <p:tgtEl>
                                          <p:spTgt spid="3"/>
                                        </p:tgtEl>
                                      </p:cBhvr>
                                      <p:to x="100000" y="100000"/>
                                    </p:animScale>
                                    <p:animScale>
                                      <p:cBhvr>
                                        <p:cTn id="63" dur="26">
                                          <p:stCondLst>
                                            <p:cond delay="1312"/>
                                          </p:stCondLst>
                                        </p:cTn>
                                        <p:tgtEl>
                                          <p:spTgt spid="3"/>
                                        </p:tgtEl>
                                      </p:cBhvr>
                                      <p:to x="100000" y="80000"/>
                                    </p:animScale>
                                    <p:animScale>
                                      <p:cBhvr>
                                        <p:cTn id="64" dur="166" decel="50000">
                                          <p:stCondLst>
                                            <p:cond delay="1338"/>
                                          </p:stCondLst>
                                        </p:cTn>
                                        <p:tgtEl>
                                          <p:spTgt spid="3"/>
                                        </p:tgtEl>
                                      </p:cBhvr>
                                      <p:to x="100000" y="100000"/>
                                    </p:animScale>
                                    <p:animScale>
                                      <p:cBhvr>
                                        <p:cTn id="65" dur="26">
                                          <p:stCondLst>
                                            <p:cond delay="1642"/>
                                          </p:stCondLst>
                                        </p:cTn>
                                        <p:tgtEl>
                                          <p:spTgt spid="3"/>
                                        </p:tgtEl>
                                      </p:cBhvr>
                                      <p:to x="100000" y="90000"/>
                                    </p:animScale>
                                    <p:animScale>
                                      <p:cBhvr>
                                        <p:cTn id="66" dur="166" decel="50000">
                                          <p:stCondLst>
                                            <p:cond delay="1668"/>
                                          </p:stCondLst>
                                        </p:cTn>
                                        <p:tgtEl>
                                          <p:spTgt spid="3"/>
                                        </p:tgtEl>
                                      </p:cBhvr>
                                      <p:to x="100000" y="100000"/>
                                    </p:animScale>
                                    <p:animScale>
                                      <p:cBhvr>
                                        <p:cTn id="67" dur="26">
                                          <p:stCondLst>
                                            <p:cond delay="1808"/>
                                          </p:stCondLst>
                                        </p:cTn>
                                        <p:tgtEl>
                                          <p:spTgt spid="3"/>
                                        </p:tgtEl>
                                      </p:cBhvr>
                                      <p:to x="100000" y="95000"/>
                                    </p:animScale>
                                    <p:animScale>
                                      <p:cBhvr>
                                        <p:cTn id="68" dur="166" decel="50000">
                                          <p:stCondLst>
                                            <p:cond delay="1834"/>
                                          </p:stCondLst>
                                        </p:cTn>
                                        <p:tgtEl>
                                          <p:spTgt spid="3"/>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down)">
                                      <p:cBhvr>
                                        <p:cTn id="71" dur="580">
                                          <p:stCondLst>
                                            <p:cond delay="0"/>
                                          </p:stCondLst>
                                        </p:cTn>
                                        <p:tgtEl>
                                          <p:spTgt spid="5"/>
                                        </p:tgtEl>
                                      </p:cBhvr>
                                    </p:animEffect>
                                    <p:anim calcmode="lin" valueType="num">
                                      <p:cBhvr>
                                        <p:cTn id="7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7" dur="26">
                                          <p:stCondLst>
                                            <p:cond delay="650"/>
                                          </p:stCondLst>
                                        </p:cTn>
                                        <p:tgtEl>
                                          <p:spTgt spid="5"/>
                                        </p:tgtEl>
                                      </p:cBhvr>
                                      <p:to x="100000" y="60000"/>
                                    </p:animScale>
                                    <p:animScale>
                                      <p:cBhvr>
                                        <p:cTn id="78" dur="166" decel="50000">
                                          <p:stCondLst>
                                            <p:cond delay="676"/>
                                          </p:stCondLst>
                                        </p:cTn>
                                        <p:tgtEl>
                                          <p:spTgt spid="5"/>
                                        </p:tgtEl>
                                      </p:cBhvr>
                                      <p:to x="100000" y="100000"/>
                                    </p:animScale>
                                    <p:animScale>
                                      <p:cBhvr>
                                        <p:cTn id="79" dur="26">
                                          <p:stCondLst>
                                            <p:cond delay="1312"/>
                                          </p:stCondLst>
                                        </p:cTn>
                                        <p:tgtEl>
                                          <p:spTgt spid="5"/>
                                        </p:tgtEl>
                                      </p:cBhvr>
                                      <p:to x="100000" y="80000"/>
                                    </p:animScale>
                                    <p:animScale>
                                      <p:cBhvr>
                                        <p:cTn id="80" dur="166" decel="50000">
                                          <p:stCondLst>
                                            <p:cond delay="1338"/>
                                          </p:stCondLst>
                                        </p:cTn>
                                        <p:tgtEl>
                                          <p:spTgt spid="5"/>
                                        </p:tgtEl>
                                      </p:cBhvr>
                                      <p:to x="100000" y="100000"/>
                                    </p:animScale>
                                    <p:animScale>
                                      <p:cBhvr>
                                        <p:cTn id="81" dur="26">
                                          <p:stCondLst>
                                            <p:cond delay="1642"/>
                                          </p:stCondLst>
                                        </p:cTn>
                                        <p:tgtEl>
                                          <p:spTgt spid="5"/>
                                        </p:tgtEl>
                                      </p:cBhvr>
                                      <p:to x="100000" y="90000"/>
                                    </p:animScale>
                                    <p:animScale>
                                      <p:cBhvr>
                                        <p:cTn id="82" dur="166" decel="50000">
                                          <p:stCondLst>
                                            <p:cond delay="1668"/>
                                          </p:stCondLst>
                                        </p:cTn>
                                        <p:tgtEl>
                                          <p:spTgt spid="5"/>
                                        </p:tgtEl>
                                      </p:cBhvr>
                                      <p:to x="100000" y="100000"/>
                                    </p:animScale>
                                    <p:animScale>
                                      <p:cBhvr>
                                        <p:cTn id="83" dur="26">
                                          <p:stCondLst>
                                            <p:cond delay="1808"/>
                                          </p:stCondLst>
                                        </p:cTn>
                                        <p:tgtEl>
                                          <p:spTgt spid="5"/>
                                        </p:tgtEl>
                                      </p:cBhvr>
                                      <p:to x="100000" y="95000"/>
                                    </p:animScale>
                                    <p:animScale>
                                      <p:cBhvr>
                                        <p:cTn id="84" dur="166" decel="50000">
                                          <p:stCondLst>
                                            <p:cond delay="1834"/>
                                          </p:stCondLst>
                                        </p:cTn>
                                        <p:tgtEl>
                                          <p:spTgt spid="5"/>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443"/>
                                        </p:tgtEl>
                                        <p:attrNameLst>
                                          <p:attrName>style.visibility</p:attrName>
                                        </p:attrNameLst>
                                      </p:cBhvr>
                                      <p:to>
                                        <p:strVal val="visible"/>
                                      </p:to>
                                    </p:set>
                                    <p:animEffect transition="in" filter="wipe(down)">
                                      <p:cBhvr>
                                        <p:cTn id="87" dur="580">
                                          <p:stCondLst>
                                            <p:cond delay="0"/>
                                          </p:stCondLst>
                                        </p:cTn>
                                        <p:tgtEl>
                                          <p:spTgt spid="443"/>
                                        </p:tgtEl>
                                      </p:cBhvr>
                                    </p:animEffect>
                                    <p:anim calcmode="lin" valueType="num">
                                      <p:cBhvr>
                                        <p:cTn id="88" dur="1822" tmFilter="0,0; 0.14,0.36; 0.43,0.73; 0.71,0.91; 1.0,1.0">
                                          <p:stCondLst>
                                            <p:cond delay="0"/>
                                          </p:stCondLst>
                                        </p:cTn>
                                        <p:tgtEl>
                                          <p:spTgt spid="44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4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4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4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43"/>
                                        </p:tgtEl>
                                        <p:attrNameLst>
                                          <p:attrName>ppt_y</p:attrName>
                                        </p:attrNameLst>
                                      </p:cBhvr>
                                      <p:tavLst>
                                        <p:tav tm="0" fmla="#ppt_y-sin(pi*$)/81">
                                          <p:val>
                                            <p:fltVal val="0"/>
                                          </p:val>
                                        </p:tav>
                                        <p:tav tm="100000">
                                          <p:val>
                                            <p:fltVal val="1"/>
                                          </p:val>
                                        </p:tav>
                                      </p:tavLst>
                                    </p:anim>
                                    <p:animScale>
                                      <p:cBhvr>
                                        <p:cTn id="93" dur="26">
                                          <p:stCondLst>
                                            <p:cond delay="650"/>
                                          </p:stCondLst>
                                        </p:cTn>
                                        <p:tgtEl>
                                          <p:spTgt spid="443"/>
                                        </p:tgtEl>
                                      </p:cBhvr>
                                      <p:to x="100000" y="60000"/>
                                    </p:animScale>
                                    <p:animScale>
                                      <p:cBhvr>
                                        <p:cTn id="94" dur="166" decel="50000">
                                          <p:stCondLst>
                                            <p:cond delay="676"/>
                                          </p:stCondLst>
                                        </p:cTn>
                                        <p:tgtEl>
                                          <p:spTgt spid="443"/>
                                        </p:tgtEl>
                                      </p:cBhvr>
                                      <p:to x="100000" y="100000"/>
                                    </p:animScale>
                                    <p:animScale>
                                      <p:cBhvr>
                                        <p:cTn id="95" dur="26">
                                          <p:stCondLst>
                                            <p:cond delay="1312"/>
                                          </p:stCondLst>
                                        </p:cTn>
                                        <p:tgtEl>
                                          <p:spTgt spid="443"/>
                                        </p:tgtEl>
                                      </p:cBhvr>
                                      <p:to x="100000" y="80000"/>
                                    </p:animScale>
                                    <p:animScale>
                                      <p:cBhvr>
                                        <p:cTn id="96" dur="166" decel="50000">
                                          <p:stCondLst>
                                            <p:cond delay="1338"/>
                                          </p:stCondLst>
                                        </p:cTn>
                                        <p:tgtEl>
                                          <p:spTgt spid="443"/>
                                        </p:tgtEl>
                                      </p:cBhvr>
                                      <p:to x="100000" y="100000"/>
                                    </p:animScale>
                                    <p:animScale>
                                      <p:cBhvr>
                                        <p:cTn id="97" dur="26">
                                          <p:stCondLst>
                                            <p:cond delay="1642"/>
                                          </p:stCondLst>
                                        </p:cTn>
                                        <p:tgtEl>
                                          <p:spTgt spid="443"/>
                                        </p:tgtEl>
                                      </p:cBhvr>
                                      <p:to x="100000" y="90000"/>
                                    </p:animScale>
                                    <p:animScale>
                                      <p:cBhvr>
                                        <p:cTn id="98" dur="166" decel="50000">
                                          <p:stCondLst>
                                            <p:cond delay="1668"/>
                                          </p:stCondLst>
                                        </p:cTn>
                                        <p:tgtEl>
                                          <p:spTgt spid="443"/>
                                        </p:tgtEl>
                                      </p:cBhvr>
                                      <p:to x="100000" y="100000"/>
                                    </p:animScale>
                                    <p:animScale>
                                      <p:cBhvr>
                                        <p:cTn id="99" dur="26">
                                          <p:stCondLst>
                                            <p:cond delay="1808"/>
                                          </p:stCondLst>
                                        </p:cTn>
                                        <p:tgtEl>
                                          <p:spTgt spid="443"/>
                                        </p:tgtEl>
                                      </p:cBhvr>
                                      <p:to x="100000" y="95000"/>
                                    </p:animScale>
                                    <p:animScale>
                                      <p:cBhvr>
                                        <p:cTn id="100" dur="166" decel="50000">
                                          <p:stCondLst>
                                            <p:cond delay="1834"/>
                                          </p:stCondLst>
                                        </p:cTn>
                                        <p:tgtEl>
                                          <p:spTgt spid="44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442"/>
                                        </p:tgtEl>
                                        <p:attrNameLst>
                                          <p:attrName>style.visibility</p:attrName>
                                        </p:attrNameLst>
                                      </p:cBhvr>
                                      <p:to>
                                        <p:strVal val="visible"/>
                                      </p:to>
                                    </p:set>
                                    <p:animEffect transition="in" filter="wipe(down)">
                                      <p:cBhvr>
                                        <p:cTn id="103" dur="580">
                                          <p:stCondLst>
                                            <p:cond delay="0"/>
                                          </p:stCondLst>
                                        </p:cTn>
                                        <p:tgtEl>
                                          <p:spTgt spid="442"/>
                                        </p:tgtEl>
                                      </p:cBhvr>
                                    </p:animEffect>
                                    <p:anim calcmode="lin" valueType="num">
                                      <p:cBhvr>
                                        <p:cTn id="104" dur="1822" tmFilter="0,0; 0.14,0.36; 0.43,0.73; 0.71,0.91; 1.0,1.0">
                                          <p:stCondLst>
                                            <p:cond delay="0"/>
                                          </p:stCondLst>
                                        </p:cTn>
                                        <p:tgtEl>
                                          <p:spTgt spid="44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4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4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4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42"/>
                                        </p:tgtEl>
                                        <p:attrNameLst>
                                          <p:attrName>ppt_y</p:attrName>
                                        </p:attrNameLst>
                                      </p:cBhvr>
                                      <p:tavLst>
                                        <p:tav tm="0" fmla="#ppt_y-sin(pi*$)/81">
                                          <p:val>
                                            <p:fltVal val="0"/>
                                          </p:val>
                                        </p:tav>
                                        <p:tav tm="100000">
                                          <p:val>
                                            <p:fltVal val="1"/>
                                          </p:val>
                                        </p:tav>
                                      </p:tavLst>
                                    </p:anim>
                                    <p:animScale>
                                      <p:cBhvr>
                                        <p:cTn id="109" dur="26">
                                          <p:stCondLst>
                                            <p:cond delay="650"/>
                                          </p:stCondLst>
                                        </p:cTn>
                                        <p:tgtEl>
                                          <p:spTgt spid="442"/>
                                        </p:tgtEl>
                                      </p:cBhvr>
                                      <p:to x="100000" y="60000"/>
                                    </p:animScale>
                                    <p:animScale>
                                      <p:cBhvr>
                                        <p:cTn id="110" dur="166" decel="50000">
                                          <p:stCondLst>
                                            <p:cond delay="676"/>
                                          </p:stCondLst>
                                        </p:cTn>
                                        <p:tgtEl>
                                          <p:spTgt spid="442"/>
                                        </p:tgtEl>
                                      </p:cBhvr>
                                      <p:to x="100000" y="100000"/>
                                    </p:animScale>
                                    <p:animScale>
                                      <p:cBhvr>
                                        <p:cTn id="111" dur="26">
                                          <p:stCondLst>
                                            <p:cond delay="1312"/>
                                          </p:stCondLst>
                                        </p:cTn>
                                        <p:tgtEl>
                                          <p:spTgt spid="442"/>
                                        </p:tgtEl>
                                      </p:cBhvr>
                                      <p:to x="100000" y="80000"/>
                                    </p:animScale>
                                    <p:animScale>
                                      <p:cBhvr>
                                        <p:cTn id="112" dur="166" decel="50000">
                                          <p:stCondLst>
                                            <p:cond delay="1338"/>
                                          </p:stCondLst>
                                        </p:cTn>
                                        <p:tgtEl>
                                          <p:spTgt spid="442"/>
                                        </p:tgtEl>
                                      </p:cBhvr>
                                      <p:to x="100000" y="100000"/>
                                    </p:animScale>
                                    <p:animScale>
                                      <p:cBhvr>
                                        <p:cTn id="113" dur="26">
                                          <p:stCondLst>
                                            <p:cond delay="1642"/>
                                          </p:stCondLst>
                                        </p:cTn>
                                        <p:tgtEl>
                                          <p:spTgt spid="442"/>
                                        </p:tgtEl>
                                      </p:cBhvr>
                                      <p:to x="100000" y="90000"/>
                                    </p:animScale>
                                    <p:animScale>
                                      <p:cBhvr>
                                        <p:cTn id="114" dur="166" decel="50000">
                                          <p:stCondLst>
                                            <p:cond delay="1668"/>
                                          </p:stCondLst>
                                        </p:cTn>
                                        <p:tgtEl>
                                          <p:spTgt spid="442"/>
                                        </p:tgtEl>
                                      </p:cBhvr>
                                      <p:to x="100000" y="100000"/>
                                    </p:animScale>
                                    <p:animScale>
                                      <p:cBhvr>
                                        <p:cTn id="115" dur="26">
                                          <p:stCondLst>
                                            <p:cond delay="1808"/>
                                          </p:stCondLst>
                                        </p:cTn>
                                        <p:tgtEl>
                                          <p:spTgt spid="442"/>
                                        </p:tgtEl>
                                      </p:cBhvr>
                                      <p:to x="100000" y="95000"/>
                                    </p:animScale>
                                    <p:animScale>
                                      <p:cBhvr>
                                        <p:cTn id="116" dur="166" decel="50000">
                                          <p:stCondLst>
                                            <p:cond delay="1834"/>
                                          </p:stCondLst>
                                        </p:cTn>
                                        <p:tgtEl>
                                          <p:spTgt spid="442"/>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444"/>
                                        </p:tgtEl>
                                        <p:attrNameLst>
                                          <p:attrName>style.visibility</p:attrName>
                                        </p:attrNameLst>
                                      </p:cBhvr>
                                      <p:to>
                                        <p:strVal val="visible"/>
                                      </p:to>
                                    </p:set>
                                    <p:animEffect transition="in" filter="wipe(down)">
                                      <p:cBhvr>
                                        <p:cTn id="119" dur="580">
                                          <p:stCondLst>
                                            <p:cond delay="0"/>
                                          </p:stCondLst>
                                        </p:cTn>
                                        <p:tgtEl>
                                          <p:spTgt spid="444"/>
                                        </p:tgtEl>
                                      </p:cBhvr>
                                    </p:animEffect>
                                    <p:anim calcmode="lin" valueType="num">
                                      <p:cBhvr>
                                        <p:cTn id="120" dur="1822" tmFilter="0,0; 0.14,0.36; 0.43,0.73; 0.71,0.91; 1.0,1.0">
                                          <p:stCondLst>
                                            <p:cond delay="0"/>
                                          </p:stCondLst>
                                        </p:cTn>
                                        <p:tgtEl>
                                          <p:spTgt spid="44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4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4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4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44"/>
                                        </p:tgtEl>
                                        <p:attrNameLst>
                                          <p:attrName>ppt_y</p:attrName>
                                        </p:attrNameLst>
                                      </p:cBhvr>
                                      <p:tavLst>
                                        <p:tav tm="0" fmla="#ppt_y-sin(pi*$)/81">
                                          <p:val>
                                            <p:fltVal val="0"/>
                                          </p:val>
                                        </p:tav>
                                        <p:tav tm="100000">
                                          <p:val>
                                            <p:fltVal val="1"/>
                                          </p:val>
                                        </p:tav>
                                      </p:tavLst>
                                    </p:anim>
                                    <p:animScale>
                                      <p:cBhvr>
                                        <p:cTn id="125" dur="26">
                                          <p:stCondLst>
                                            <p:cond delay="650"/>
                                          </p:stCondLst>
                                        </p:cTn>
                                        <p:tgtEl>
                                          <p:spTgt spid="444"/>
                                        </p:tgtEl>
                                      </p:cBhvr>
                                      <p:to x="100000" y="60000"/>
                                    </p:animScale>
                                    <p:animScale>
                                      <p:cBhvr>
                                        <p:cTn id="126" dur="166" decel="50000">
                                          <p:stCondLst>
                                            <p:cond delay="676"/>
                                          </p:stCondLst>
                                        </p:cTn>
                                        <p:tgtEl>
                                          <p:spTgt spid="444"/>
                                        </p:tgtEl>
                                      </p:cBhvr>
                                      <p:to x="100000" y="100000"/>
                                    </p:animScale>
                                    <p:animScale>
                                      <p:cBhvr>
                                        <p:cTn id="127" dur="26">
                                          <p:stCondLst>
                                            <p:cond delay="1312"/>
                                          </p:stCondLst>
                                        </p:cTn>
                                        <p:tgtEl>
                                          <p:spTgt spid="444"/>
                                        </p:tgtEl>
                                      </p:cBhvr>
                                      <p:to x="100000" y="80000"/>
                                    </p:animScale>
                                    <p:animScale>
                                      <p:cBhvr>
                                        <p:cTn id="128" dur="166" decel="50000">
                                          <p:stCondLst>
                                            <p:cond delay="1338"/>
                                          </p:stCondLst>
                                        </p:cTn>
                                        <p:tgtEl>
                                          <p:spTgt spid="444"/>
                                        </p:tgtEl>
                                      </p:cBhvr>
                                      <p:to x="100000" y="100000"/>
                                    </p:animScale>
                                    <p:animScale>
                                      <p:cBhvr>
                                        <p:cTn id="129" dur="26">
                                          <p:stCondLst>
                                            <p:cond delay="1642"/>
                                          </p:stCondLst>
                                        </p:cTn>
                                        <p:tgtEl>
                                          <p:spTgt spid="444"/>
                                        </p:tgtEl>
                                      </p:cBhvr>
                                      <p:to x="100000" y="90000"/>
                                    </p:animScale>
                                    <p:animScale>
                                      <p:cBhvr>
                                        <p:cTn id="130" dur="166" decel="50000">
                                          <p:stCondLst>
                                            <p:cond delay="1668"/>
                                          </p:stCondLst>
                                        </p:cTn>
                                        <p:tgtEl>
                                          <p:spTgt spid="444"/>
                                        </p:tgtEl>
                                      </p:cBhvr>
                                      <p:to x="100000" y="100000"/>
                                    </p:animScale>
                                    <p:animScale>
                                      <p:cBhvr>
                                        <p:cTn id="131" dur="26">
                                          <p:stCondLst>
                                            <p:cond delay="1808"/>
                                          </p:stCondLst>
                                        </p:cTn>
                                        <p:tgtEl>
                                          <p:spTgt spid="444"/>
                                        </p:tgtEl>
                                      </p:cBhvr>
                                      <p:to x="100000" y="95000"/>
                                    </p:animScale>
                                    <p:animScale>
                                      <p:cBhvr>
                                        <p:cTn id="132" dur="166" decel="50000">
                                          <p:stCondLst>
                                            <p:cond delay="1834"/>
                                          </p:stCondLst>
                                        </p:cTn>
                                        <p:tgtEl>
                                          <p:spTgt spid="4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442" grpId="0"/>
      <p:bldP spid="443" grpId="0"/>
      <p:bldP spid="4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FC8FF27-FEE2-4D8B-A11C-1ADC5369BFCD}"/>
              </a:ext>
            </a:extLst>
          </p:cNvPr>
          <p:cNvSpPr txBox="1"/>
          <p:nvPr/>
        </p:nvSpPr>
        <p:spPr>
          <a:xfrm>
            <a:off x="4273700" y="1017093"/>
            <a:ext cx="4612117" cy="92333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一、逐级审批</a:t>
            </a:r>
            <a:endParaRPr lang="en-US" altLang="zh-CN"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二、审批通过后生效（</a:t>
            </a:r>
            <a:r>
              <a:rPr lang="zh-CN" altLang="en-US" b="1" dirty="0">
                <a:solidFill>
                  <a:srgbClr val="F59B11"/>
                </a:solidFill>
                <a:latin typeface="微软雅黑" panose="020B0503020204020204" pitchFamily="34" charset="-122"/>
                <a:ea typeface="微软雅黑" panose="020B0503020204020204" pitchFamily="34" charset="-122"/>
              </a:rPr>
              <a:t>审批未通过则无效</a:t>
            </a:r>
            <a:r>
              <a:rPr lang="zh-CN" altLang="en-US" b="1" dirty="0">
                <a:latin typeface="微软雅黑" panose="020B0503020204020204" pitchFamily="34" charset="-122"/>
                <a:ea typeface="微软雅黑" panose="020B0503020204020204" pitchFamily="34" charset="-122"/>
              </a:rPr>
              <a:t>）</a:t>
            </a:r>
          </a:p>
        </p:txBody>
      </p:sp>
      <p:graphicFrame>
        <p:nvGraphicFramePr>
          <p:cNvPr id="3" name="表格 2">
            <a:extLst>
              <a:ext uri="{FF2B5EF4-FFF2-40B4-BE49-F238E27FC236}">
                <a16:creationId xmlns:a16="http://schemas.microsoft.com/office/drawing/2014/main" id="{0945DFE3-F9B0-47C8-BED6-8A8FF76FC71F}"/>
              </a:ext>
            </a:extLst>
          </p:cNvPr>
          <p:cNvGraphicFramePr>
            <a:graphicFrameLocks noGrp="1"/>
          </p:cNvGraphicFramePr>
          <p:nvPr>
            <p:extLst>
              <p:ext uri="{D42A27DB-BD31-4B8C-83A1-F6EECF244321}">
                <p14:modId xmlns:p14="http://schemas.microsoft.com/office/powerpoint/2010/main" val="840933806"/>
              </p:ext>
            </p:extLst>
          </p:nvPr>
        </p:nvGraphicFramePr>
        <p:xfrm>
          <a:off x="147695" y="2572544"/>
          <a:ext cx="4313817" cy="1845033"/>
        </p:xfrm>
        <a:graphic>
          <a:graphicData uri="http://schemas.openxmlformats.org/drawingml/2006/table">
            <a:tbl>
              <a:tblPr firstRow="1" bandRow="1">
                <a:tableStyleId>{2D5ABB26-0587-4C30-8999-92F81FD0307C}</a:tableStyleId>
              </a:tblPr>
              <a:tblGrid>
                <a:gridCol w="2274261">
                  <a:extLst>
                    <a:ext uri="{9D8B030D-6E8A-4147-A177-3AD203B41FA5}">
                      <a16:colId xmlns:a16="http://schemas.microsoft.com/office/drawing/2014/main" val="2748203100"/>
                    </a:ext>
                  </a:extLst>
                </a:gridCol>
                <a:gridCol w="2039556">
                  <a:extLst>
                    <a:ext uri="{9D8B030D-6E8A-4147-A177-3AD203B41FA5}">
                      <a16:colId xmlns:a16="http://schemas.microsoft.com/office/drawing/2014/main" val="294063588"/>
                    </a:ext>
                  </a:extLst>
                </a:gridCol>
              </a:tblGrid>
              <a:tr h="615011">
                <a:tc>
                  <a:txBody>
                    <a:bodyPr/>
                    <a:lstStyle/>
                    <a:p>
                      <a:pPr algn="l"/>
                      <a:r>
                        <a:rPr lang="en-US" altLang="zh-CN" sz="2000" b="1" dirty="0">
                          <a:solidFill>
                            <a:srgbClr val="F59B11"/>
                          </a:solidFill>
                          <a:effectLst/>
                        </a:rPr>
                        <a:t>3</a:t>
                      </a:r>
                      <a:r>
                        <a:rPr lang="zh-CN" altLang="en-US" sz="2000" b="1" dirty="0">
                          <a:solidFill>
                            <a:srgbClr val="F59B11"/>
                          </a:solidFill>
                          <a:effectLst/>
                        </a:rPr>
                        <a:t>天以内</a:t>
                      </a:r>
                    </a:p>
                  </a:txBody>
                  <a:tcPr anchor="ctr">
                    <a:lnB w="38100" cap="flat" cmpd="sng" algn="ctr">
                      <a:solidFill>
                        <a:srgbClr val="169E82"/>
                      </a:solidFill>
                      <a:prstDash val="solid"/>
                      <a:round/>
                      <a:headEnd type="none" w="med" len="med"/>
                      <a:tailEnd type="none" w="med" len="med"/>
                    </a:lnB>
                  </a:tcPr>
                </a:tc>
                <a:tc>
                  <a:txBody>
                    <a:bodyPr/>
                    <a:lstStyle/>
                    <a:p>
                      <a:pPr algn="l"/>
                      <a:r>
                        <a:rPr lang="zh-CN" altLang="en-US" sz="2000" b="1" dirty="0">
                          <a:solidFill>
                            <a:srgbClr val="169E82"/>
                          </a:solidFill>
                          <a:effectLst/>
                        </a:rPr>
                        <a:t>审批人</a:t>
                      </a:r>
                    </a:p>
                  </a:txBody>
                  <a:tcPr anchor="ctr">
                    <a:lnB w="38100" cap="flat" cmpd="sng" algn="ctr">
                      <a:solidFill>
                        <a:srgbClr val="169E82"/>
                      </a:solidFill>
                      <a:prstDash val="solid"/>
                      <a:round/>
                      <a:headEnd type="none" w="med" len="med"/>
                      <a:tailEnd type="none" w="med" len="med"/>
                    </a:lnB>
                  </a:tcPr>
                </a:tc>
                <a:extLst>
                  <a:ext uri="{0D108BD9-81ED-4DB2-BD59-A6C34878D82A}">
                    <a16:rowId xmlns:a16="http://schemas.microsoft.com/office/drawing/2014/main" val="1403603512"/>
                  </a:ext>
                </a:extLst>
              </a:tr>
              <a:tr h="615011">
                <a:tc>
                  <a:txBody>
                    <a:bodyPr/>
                    <a:lstStyle/>
                    <a:p>
                      <a:pPr algn="l"/>
                      <a:r>
                        <a:rPr lang="zh-CN" altLang="en-US" sz="1400" b="1" dirty="0">
                          <a:solidFill>
                            <a:srgbClr val="F59B11"/>
                          </a:solidFill>
                          <a:effectLst/>
                          <a:latin typeface="微软雅黑" panose="020B0503020204020204" pitchFamily="34" charset="-122"/>
                          <a:ea typeface="微软雅黑" panose="020B0503020204020204" pitchFamily="34" charset="-122"/>
                        </a:rPr>
                        <a:t>员工</a:t>
                      </a:r>
                    </a:p>
                  </a:txBody>
                  <a:tcPr anchor="ctr">
                    <a:lnT w="3810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tcPr>
                </a:tc>
                <a:tc>
                  <a:txBody>
                    <a:bodyPr/>
                    <a:lstStyle/>
                    <a:p>
                      <a:pPr algn="l"/>
                      <a:r>
                        <a:rPr lang="zh-CN" altLang="en-US" sz="1400" b="1" dirty="0">
                          <a:solidFill>
                            <a:srgbClr val="169E82"/>
                          </a:solidFill>
                          <a:effectLst/>
                          <a:latin typeface="微软雅黑" panose="020B0503020204020204" pitchFamily="34" charset="-122"/>
                          <a:ea typeface="微软雅黑" panose="020B0503020204020204" pitchFamily="34" charset="-122"/>
                        </a:rPr>
                        <a:t>部门负责人</a:t>
                      </a:r>
                    </a:p>
                  </a:txBody>
                  <a:tcPr anchor="ctr">
                    <a:lnT w="3810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tcPr>
                </a:tc>
                <a:extLst>
                  <a:ext uri="{0D108BD9-81ED-4DB2-BD59-A6C34878D82A}">
                    <a16:rowId xmlns:a16="http://schemas.microsoft.com/office/drawing/2014/main" val="2055804156"/>
                  </a:ext>
                </a:extLst>
              </a:tr>
              <a:tr h="615011">
                <a:tc>
                  <a:txBody>
                    <a:bodyPr/>
                    <a:lstStyle/>
                    <a:p>
                      <a:pPr algn="l"/>
                      <a:r>
                        <a:rPr lang="zh-CN" altLang="en-US" sz="1400" b="1" dirty="0">
                          <a:solidFill>
                            <a:srgbClr val="F59B11"/>
                          </a:solidFill>
                          <a:effectLst/>
                          <a:latin typeface="微软雅黑" panose="020B0503020204020204" pitchFamily="34" charset="-122"/>
                          <a:ea typeface="微软雅黑" panose="020B0503020204020204" pitchFamily="34" charset="-122"/>
                        </a:rPr>
                        <a:t>副总经理</a:t>
                      </a:r>
                      <a:r>
                        <a:rPr lang="en-US" altLang="zh-CN" sz="1400" b="1" dirty="0">
                          <a:solidFill>
                            <a:srgbClr val="F59B11"/>
                          </a:solidFill>
                          <a:effectLst/>
                          <a:latin typeface="微软雅黑" panose="020B0503020204020204" pitchFamily="34" charset="-122"/>
                          <a:ea typeface="微软雅黑" panose="020B0503020204020204" pitchFamily="34" charset="-122"/>
                        </a:rPr>
                        <a:t>/</a:t>
                      </a:r>
                      <a:r>
                        <a:rPr lang="zh-CN" altLang="en-US" sz="1400" b="1" dirty="0">
                          <a:solidFill>
                            <a:srgbClr val="F59B11"/>
                          </a:solidFill>
                          <a:effectLst/>
                          <a:latin typeface="微软雅黑" panose="020B0503020204020204" pitchFamily="34" charset="-122"/>
                          <a:ea typeface="微软雅黑" panose="020B0503020204020204" pitchFamily="34" charset="-122"/>
                        </a:rPr>
                        <a:t>职能部门负责人</a:t>
                      </a:r>
                    </a:p>
                  </a:txBody>
                  <a:tcPr anchor="ctr">
                    <a:lnT w="6350" cap="flat" cmpd="sng" algn="ctr">
                      <a:solidFill>
                        <a:srgbClr val="169E82"/>
                      </a:solidFill>
                      <a:prstDash val="solid"/>
                      <a:round/>
                      <a:headEnd type="none" w="med" len="med"/>
                      <a:tailEnd type="none" w="med" len="med"/>
                    </a:lnT>
                  </a:tcPr>
                </a:tc>
                <a:tc>
                  <a:txBody>
                    <a:bodyPr/>
                    <a:lstStyle/>
                    <a:p>
                      <a:pPr algn="l"/>
                      <a:r>
                        <a:rPr lang="zh-CN" altLang="en-US" sz="1400" b="1" dirty="0">
                          <a:solidFill>
                            <a:srgbClr val="169E82"/>
                          </a:solidFill>
                          <a:effectLst/>
                          <a:latin typeface="微软雅黑" panose="020B0503020204020204" pitchFamily="34" charset="-122"/>
                          <a:ea typeface="微软雅黑" panose="020B0503020204020204" pitchFamily="34" charset="-122"/>
                        </a:rPr>
                        <a:t>董事长或委托代理人</a:t>
                      </a:r>
                    </a:p>
                  </a:txBody>
                  <a:tcPr anchor="ctr">
                    <a:lnT w="6350" cap="flat" cmpd="sng" algn="ctr">
                      <a:solidFill>
                        <a:srgbClr val="169E82"/>
                      </a:solidFill>
                      <a:prstDash val="solid"/>
                      <a:round/>
                      <a:headEnd type="none" w="med" len="med"/>
                      <a:tailEnd type="none" w="med" len="med"/>
                    </a:lnT>
                  </a:tcPr>
                </a:tc>
                <a:extLst>
                  <a:ext uri="{0D108BD9-81ED-4DB2-BD59-A6C34878D82A}">
                    <a16:rowId xmlns:a16="http://schemas.microsoft.com/office/drawing/2014/main" val="4029868394"/>
                  </a:ext>
                </a:extLst>
              </a:tr>
            </a:tbl>
          </a:graphicData>
        </a:graphic>
      </p:graphicFrame>
      <p:graphicFrame>
        <p:nvGraphicFramePr>
          <p:cNvPr id="5" name="表格 4">
            <a:extLst>
              <a:ext uri="{FF2B5EF4-FFF2-40B4-BE49-F238E27FC236}">
                <a16:creationId xmlns:a16="http://schemas.microsoft.com/office/drawing/2014/main" id="{3C44B0B1-0ABE-4FE7-A445-46DE87218411}"/>
              </a:ext>
            </a:extLst>
          </p:cNvPr>
          <p:cNvGraphicFramePr>
            <a:graphicFrameLocks noGrp="1"/>
          </p:cNvGraphicFramePr>
          <p:nvPr>
            <p:extLst>
              <p:ext uri="{D42A27DB-BD31-4B8C-83A1-F6EECF244321}">
                <p14:modId xmlns:p14="http://schemas.microsoft.com/office/powerpoint/2010/main" val="3449391573"/>
              </p:ext>
            </p:extLst>
          </p:nvPr>
        </p:nvGraphicFramePr>
        <p:xfrm>
          <a:off x="4784240" y="2572544"/>
          <a:ext cx="4077149" cy="1845034"/>
        </p:xfrm>
        <a:graphic>
          <a:graphicData uri="http://schemas.openxmlformats.org/drawingml/2006/table">
            <a:tbl>
              <a:tblPr firstRow="1" bandRow="1">
                <a:tableStyleId>{5C22544A-7EE6-4342-B048-85BDC9FD1C3A}</a:tableStyleId>
              </a:tblPr>
              <a:tblGrid>
                <a:gridCol w="1075765">
                  <a:extLst>
                    <a:ext uri="{9D8B030D-6E8A-4147-A177-3AD203B41FA5}">
                      <a16:colId xmlns:a16="http://schemas.microsoft.com/office/drawing/2014/main" val="2748203100"/>
                    </a:ext>
                  </a:extLst>
                </a:gridCol>
                <a:gridCol w="3001384">
                  <a:extLst>
                    <a:ext uri="{9D8B030D-6E8A-4147-A177-3AD203B41FA5}">
                      <a16:colId xmlns:a16="http://schemas.microsoft.com/office/drawing/2014/main" val="294063588"/>
                    </a:ext>
                  </a:extLst>
                </a:gridCol>
              </a:tblGrid>
              <a:tr h="549745">
                <a:tc>
                  <a:txBody>
                    <a:bodyPr/>
                    <a:lstStyle/>
                    <a:p>
                      <a:pPr algn="l"/>
                      <a:r>
                        <a:rPr lang="en-US" altLang="zh-CN" sz="2000" b="1" dirty="0">
                          <a:solidFill>
                            <a:srgbClr val="F59B11"/>
                          </a:solidFill>
                          <a:effectLst/>
                        </a:rPr>
                        <a:t>3</a:t>
                      </a:r>
                      <a:r>
                        <a:rPr lang="zh-CN" altLang="en-US" sz="2000" b="1" dirty="0">
                          <a:solidFill>
                            <a:srgbClr val="F59B11"/>
                          </a:solidFill>
                          <a:effectLst/>
                        </a:rPr>
                        <a:t>天以上</a:t>
                      </a:r>
                    </a:p>
                  </a:txBody>
                  <a:tcPr anchor="ctr">
                    <a:lnB w="38100" cap="flat" cmpd="sng" algn="ctr">
                      <a:solidFill>
                        <a:srgbClr val="169E82"/>
                      </a:solidFill>
                      <a:prstDash val="solid"/>
                      <a:round/>
                      <a:headEnd type="none" w="med" len="med"/>
                      <a:tailEnd type="none" w="med" len="med"/>
                    </a:lnB>
                    <a:noFill/>
                  </a:tcPr>
                </a:tc>
                <a:tc>
                  <a:txBody>
                    <a:bodyPr/>
                    <a:lstStyle/>
                    <a:p>
                      <a:pPr algn="l"/>
                      <a:r>
                        <a:rPr lang="zh-CN" altLang="en-US" sz="2000" dirty="0">
                          <a:solidFill>
                            <a:srgbClr val="169E82"/>
                          </a:solidFill>
                          <a:effectLst/>
                        </a:rPr>
                        <a:t>审批人</a:t>
                      </a:r>
                    </a:p>
                  </a:txBody>
                  <a:tcPr anchor="ctr">
                    <a:lnB w="3810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1403603512"/>
                  </a:ext>
                </a:extLst>
              </a:tr>
              <a:tr h="745544">
                <a:tc>
                  <a:txBody>
                    <a:bodyPr/>
                    <a:lstStyle/>
                    <a:p>
                      <a:pPr algn="l"/>
                      <a:r>
                        <a:rPr lang="zh-CN" altLang="en-US" sz="1400" b="1" dirty="0">
                          <a:solidFill>
                            <a:srgbClr val="F59B11"/>
                          </a:solidFill>
                          <a:effectLst/>
                          <a:latin typeface="微软雅黑" panose="020B0503020204020204" pitchFamily="34" charset="-122"/>
                          <a:ea typeface="微软雅黑" panose="020B0503020204020204" pitchFamily="34" charset="-122"/>
                        </a:rPr>
                        <a:t>业务部门</a:t>
                      </a:r>
                    </a:p>
                  </a:txBody>
                  <a:tcPr anchor="ctr">
                    <a:lnT w="3810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400" b="1" dirty="0">
                          <a:solidFill>
                            <a:srgbClr val="169E82"/>
                          </a:solidFill>
                          <a:effectLst/>
                          <a:latin typeface="微软雅黑" panose="020B0503020204020204" pitchFamily="34" charset="-122"/>
                          <a:ea typeface="微软雅黑" panose="020B0503020204020204" pitchFamily="34" charset="-122"/>
                        </a:rPr>
                        <a:t>副总经理</a:t>
                      </a:r>
                      <a:r>
                        <a:rPr lang="en-US" altLang="zh-CN" sz="1400" b="1" dirty="0">
                          <a:solidFill>
                            <a:srgbClr val="169E82"/>
                          </a:solidFill>
                          <a:effectLst/>
                          <a:latin typeface="微软雅黑" panose="020B0503020204020204" pitchFamily="34" charset="-122"/>
                          <a:ea typeface="微软雅黑" panose="020B0503020204020204" pitchFamily="34" charset="-122"/>
                        </a:rPr>
                        <a:t>&amp;</a:t>
                      </a:r>
                      <a:r>
                        <a:rPr lang="zh-CN" altLang="en-US" sz="1400" b="1" dirty="0">
                          <a:solidFill>
                            <a:srgbClr val="169E82"/>
                          </a:solidFill>
                          <a:effectLst/>
                          <a:latin typeface="微软雅黑" panose="020B0503020204020204" pitchFamily="34" charset="-122"/>
                          <a:ea typeface="微软雅黑" panose="020B0503020204020204" pitchFamily="34" charset="-122"/>
                        </a:rPr>
                        <a:t>董事长或委托代理人</a:t>
                      </a:r>
                    </a:p>
                  </a:txBody>
                  <a:tcPr anchor="ctr">
                    <a:lnT w="3810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noFill/>
                  </a:tcPr>
                </a:tc>
                <a:extLst>
                  <a:ext uri="{0D108BD9-81ED-4DB2-BD59-A6C34878D82A}">
                    <a16:rowId xmlns:a16="http://schemas.microsoft.com/office/drawing/2014/main" val="2055804156"/>
                  </a:ext>
                </a:extLst>
              </a:tr>
              <a:tr h="549745">
                <a:tc>
                  <a:txBody>
                    <a:bodyPr/>
                    <a:lstStyle/>
                    <a:p>
                      <a:pPr algn="l"/>
                      <a:r>
                        <a:rPr lang="zh-CN" altLang="en-US" sz="1400" b="1" dirty="0">
                          <a:solidFill>
                            <a:srgbClr val="F59B11"/>
                          </a:solidFill>
                          <a:effectLst/>
                          <a:latin typeface="微软雅黑" panose="020B0503020204020204" pitchFamily="34" charset="-122"/>
                          <a:ea typeface="微软雅黑" panose="020B0503020204020204" pitchFamily="34" charset="-122"/>
                        </a:rPr>
                        <a:t>职能部门</a:t>
                      </a:r>
                    </a:p>
                  </a:txBody>
                  <a:tcPr anchor="ctr">
                    <a:lnT w="6350" cap="flat" cmpd="sng" algn="ctr">
                      <a:solidFill>
                        <a:srgbClr val="169E82"/>
                      </a:solidFill>
                      <a:prstDash val="solid"/>
                      <a:round/>
                      <a:headEnd type="none" w="med" len="med"/>
                      <a:tailEnd type="none" w="med" len="med"/>
                    </a:lnT>
                    <a:noFill/>
                  </a:tcPr>
                </a:tc>
                <a:tc>
                  <a:txBody>
                    <a:bodyPr/>
                    <a:lstStyle/>
                    <a:p>
                      <a:pPr algn="l"/>
                      <a:r>
                        <a:rPr lang="zh-CN" altLang="en-US" sz="1400" b="1" dirty="0">
                          <a:solidFill>
                            <a:srgbClr val="169E82"/>
                          </a:solidFill>
                          <a:effectLst/>
                          <a:latin typeface="微软雅黑" panose="020B0503020204020204" pitchFamily="34" charset="-122"/>
                          <a:ea typeface="微软雅黑" panose="020B0503020204020204" pitchFamily="34" charset="-122"/>
                        </a:rPr>
                        <a:t>部门负责人</a:t>
                      </a:r>
                      <a:r>
                        <a:rPr lang="en-US" altLang="zh-CN" sz="1400" b="1" dirty="0">
                          <a:solidFill>
                            <a:srgbClr val="169E82"/>
                          </a:solidFill>
                          <a:effectLst/>
                          <a:latin typeface="微软雅黑" panose="020B0503020204020204" pitchFamily="34" charset="-122"/>
                          <a:ea typeface="微软雅黑" panose="020B0503020204020204" pitchFamily="34" charset="-122"/>
                        </a:rPr>
                        <a:t>&amp;</a:t>
                      </a:r>
                      <a:r>
                        <a:rPr lang="zh-CN" altLang="en-US" sz="1400" b="1" dirty="0">
                          <a:solidFill>
                            <a:srgbClr val="169E82"/>
                          </a:solidFill>
                          <a:effectLst/>
                          <a:latin typeface="微软雅黑" panose="020B0503020204020204" pitchFamily="34" charset="-122"/>
                          <a:ea typeface="微软雅黑" panose="020B0503020204020204" pitchFamily="34" charset="-122"/>
                        </a:rPr>
                        <a:t>董事长或委托代理人</a:t>
                      </a:r>
                    </a:p>
                  </a:txBody>
                  <a:tcPr anchor="ctr">
                    <a:lnT w="6350" cap="flat" cmpd="sng" algn="ctr">
                      <a:solidFill>
                        <a:srgbClr val="169E82"/>
                      </a:solidFill>
                      <a:prstDash val="solid"/>
                      <a:round/>
                      <a:headEnd type="none" w="med" len="med"/>
                      <a:tailEnd type="none" w="med" len="med"/>
                    </a:lnT>
                    <a:noFill/>
                  </a:tcPr>
                </a:tc>
                <a:extLst>
                  <a:ext uri="{0D108BD9-81ED-4DB2-BD59-A6C34878D82A}">
                    <a16:rowId xmlns:a16="http://schemas.microsoft.com/office/drawing/2014/main" val="4029868394"/>
                  </a:ext>
                </a:extLst>
              </a:tr>
            </a:tbl>
          </a:graphicData>
        </a:graphic>
      </p:graphicFrame>
      <p:cxnSp>
        <p:nvCxnSpPr>
          <p:cNvPr id="7" name="直接连接符 6">
            <a:extLst>
              <a:ext uri="{FF2B5EF4-FFF2-40B4-BE49-F238E27FC236}">
                <a16:creationId xmlns:a16="http://schemas.microsoft.com/office/drawing/2014/main" id="{1E7CE4B2-8952-4F3A-8012-DF7CC7467115}"/>
              </a:ext>
            </a:extLst>
          </p:cNvPr>
          <p:cNvCxnSpPr>
            <a:cxnSpLocks/>
          </p:cNvCxnSpPr>
          <p:nvPr/>
        </p:nvCxnSpPr>
        <p:spPr>
          <a:xfrm>
            <a:off x="4572000" y="2177775"/>
            <a:ext cx="0" cy="2967313"/>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文本框 12">
            <a:extLst>
              <a:ext uri="{FF2B5EF4-FFF2-40B4-BE49-F238E27FC236}">
                <a16:creationId xmlns:a16="http://schemas.microsoft.com/office/drawing/2014/main" id="{0B117EAF-BE1D-4081-A54A-8686FC476084}"/>
              </a:ext>
            </a:extLst>
          </p:cNvPr>
          <p:cNvSpPr txBox="1"/>
          <p:nvPr/>
        </p:nvSpPr>
        <p:spPr>
          <a:xfrm>
            <a:off x="258183" y="979471"/>
            <a:ext cx="4612117" cy="584775"/>
          </a:xfrm>
          <a:prstGeom prst="rect">
            <a:avLst/>
          </a:prstGeom>
          <a:noFill/>
        </p:spPr>
        <p:txBody>
          <a:bodyPr wrap="square" rtlCol="0">
            <a:spAutoFit/>
          </a:bodyPr>
          <a:lstStyle/>
          <a:p>
            <a:r>
              <a:rPr lang="zh-CN" altLang="en-US" sz="3200" b="1" dirty="0">
                <a:solidFill>
                  <a:srgbClr val="169E82"/>
                </a:solidFill>
                <a:latin typeface="微软雅黑" panose="020B0503020204020204" pitchFamily="34" charset="-122"/>
                <a:ea typeface="微软雅黑" panose="020B0503020204020204" pitchFamily="34" charset="-122"/>
              </a:rPr>
              <a:t>请假休假审批权限</a:t>
            </a:r>
          </a:p>
        </p:txBody>
      </p:sp>
    </p:spTree>
    <p:extLst>
      <p:ext uri="{BB962C8B-B14F-4D97-AF65-F5344CB8AC3E}">
        <p14:creationId xmlns:p14="http://schemas.microsoft.com/office/powerpoint/2010/main" val="37287132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plus(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FC8FF27-FEE2-4D8B-A11C-1ADC5369BFCD}"/>
              </a:ext>
            </a:extLst>
          </p:cNvPr>
          <p:cNvSpPr txBox="1"/>
          <p:nvPr/>
        </p:nvSpPr>
        <p:spPr>
          <a:xfrm>
            <a:off x="1146594" y="812800"/>
            <a:ext cx="7761187"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提前办结请假休假手续：</a:t>
            </a:r>
          </a:p>
        </p:txBody>
      </p:sp>
      <p:graphicFrame>
        <p:nvGraphicFramePr>
          <p:cNvPr id="4" name="表格 3">
            <a:extLst>
              <a:ext uri="{FF2B5EF4-FFF2-40B4-BE49-F238E27FC236}">
                <a16:creationId xmlns:a16="http://schemas.microsoft.com/office/drawing/2014/main" id="{7EE3393F-97EE-45F5-8DE2-305529B8BBA1}"/>
              </a:ext>
            </a:extLst>
          </p:cNvPr>
          <p:cNvGraphicFramePr>
            <a:graphicFrameLocks noGrp="1"/>
          </p:cNvGraphicFramePr>
          <p:nvPr>
            <p:extLst>
              <p:ext uri="{D42A27DB-BD31-4B8C-83A1-F6EECF244321}">
                <p14:modId xmlns:p14="http://schemas.microsoft.com/office/powerpoint/2010/main" val="437632533"/>
              </p:ext>
            </p:extLst>
          </p:nvPr>
        </p:nvGraphicFramePr>
        <p:xfrm>
          <a:off x="1146594" y="1573278"/>
          <a:ext cx="7039088" cy="1707803"/>
        </p:xfrm>
        <a:graphic>
          <a:graphicData uri="http://schemas.openxmlformats.org/drawingml/2006/table">
            <a:tbl>
              <a:tblPr firstRow="1" bandRow="1">
                <a:tableStyleId>{2D5ABB26-0587-4C30-8999-92F81FD0307C}</a:tableStyleId>
              </a:tblPr>
              <a:tblGrid>
                <a:gridCol w="3519544">
                  <a:extLst>
                    <a:ext uri="{9D8B030D-6E8A-4147-A177-3AD203B41FA5}">
                      <a16:colId xmlns:a16="http://schemas.microsoft.com/office/drawing/2014/main" val="2418897069"/>
                    </a:ext>
                  </a:extLst>
                </a:gridCol>
                <a:gridCol w="3519544">
                  <a:extLst>
                    <a:ext uri="{9D8B030D-6E8A-4147-A177-3AD203B41FA5}">
                      <a16:colId xmlns:a16="http://schemas.microsoft.com/office/drawing/2014/main" val="1949278002"/>
                    </a:ext>
                  </a:extLst>
                </a:gridCol>
              </a:tblGrid>
              <a:tr h="589251">
                <a:tc>
                  <a:txBody>
                    <a:bodyPr/>
                    <a:lstStyle/>
                    <a:p>
                      <a:pPr marL="0" algn="l" defTabSz="685800" rtl="0" eaLnBrk="1" latinLnBrk="0" hangingPunct="1"/>
                      <a:r>
                        <a:rPr lang="zh-CN" altLang="en-US" sz="2000" b="1" kern="1200" dirty="0">
                          <a:solidFill>
                            <a:srgbClr val="169E82"/>
                          </a:solidFill>
                          <a:effectLst/>
                          <a:latin typeface="微软雅黑" panose="020B0503020204020204" pitchFamily="34" charset="-122"/>
                          <a:ea typeface="微软雅黑" panose="020B0503020204020204" pitchFamily="34" charset="-122"/>
                          <a:cs typeface="+mn-cs"/>
                        </a:rPr>
                        <a:t>假期长度</a:t>
                      </a:r>
                    </a:p>
                  </a:txBody>
                  <a:tcPr anchor="ctr">
                    <a:lnB w="38100" cap="flat" cmpd="sng" algn="ctr">
                      <a:solidFill>
                        <a:srgbClr val="169E82"/>
                      </a:solidFill>
                      <a:prstDash val="solid"/>
                      <a:round/>
                      <a:headEnd type="none" w="med" len="med"/>
                      <a:tailEnd type="none" w="med" len="med"/>
                    </a:lnB>
                  </a:tcPr>
                </a:tc>
                <a:tc>
                  <a:txBody>
                    <a:bodyPr/>
                    <a:lstStyle/>
                    <a:p>
                      <a:pPr marL="0" algn="l" defTabSz="685800" rtl="0" eaLnBrk="1" latinLnBrk="0" hangingPunct="1"/>
                      <a:r>
                        <a:rPr lang="zh-CN" altLang="en-US" sz="2000" b="1" kern="1200" dirty="0">
                          <a:solidFill>
                            <a:srgbClr val="169E82"/>
                          </a:solidFill>
                          <a:effectLst/>
                          <a:latin typeface="微软雅黑" panose="020B0503020204020204" pitchFamily="34" charset="-122"/>
                          <a:ea typeface="微软雅黑" panose="020B0503020204020204" pitchFamily="34" charset="-122"/>
                          <a:cs typeface="+mn-cs"/>
                        </a:rPr>
                        <a:t>提前完结手续的时间节点</a:t>
                      </a:r>
                    </a:p>
                  </a:txBody>
                  <a:tcPr anchor="ctr">
                    <a:lnB w="38100" cap="flat" cmpd="sng" algn="ctr">
                      <a:solidFill>
                        <a:srgbClr val="169E82"/>
                      </a:solidFill>
                      <a:prstDash val="solid"/>
                      <a:round/>
                      <a:headEnd type="none" w="med" len="med"/>
                      <a:tailEnd type="none" w="med" len="med"/>
                    </a:lnB>
                  </a:tcPr>
                </a:tc>
                <a:extLst>
                  <a:ext uri="{0D108BD9-81ED-4DB2-BD59-A6C34878D82A}">
                    <a16:rowId xmlns:a16="http://schemas.microsoft.com/office/drawing/2014/main" val="2194678055"/>
                  </a:ext>
                </a:extLst>
              </a:tr>
              <a:tr h="551479">
                <a:tc>
                  <a:txBody>
                    <a:bodyPr/>
                    <a:lstStyle/>
                    <a:p>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天以上（不含</a:t>
                      </a: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天）</a:t>
                      </a:r>
                    </a:p>
                  </a:txBody>
                  <a:tcPr anchor="ctr">
                    <a:lnT w="3810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tcPr>
                </a:tc>
                <a:tc>
                  <a:txBody>
                    <a:bodyPr/>
                    <a:lstStyle/>
                    <a:p>
                      <a:r>
                        <a:rPr lang="zh-CN" altLang="en-US" sz="1400" b="1" dirty="0">
                          <a:latin typeface="微软雅黑" panose="020B0503020204020204" pitchFamily="34" charset="-122"/>
                          <a:ea typeface="微软雅黑" panose="020B0503020204020204" pitchFamily="34" charset="-122"/>
                        </a:rPr>
                        <a:t>提前</a:t>
                      </a: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天</a:t>
                      </a:r>
                    </a:p>
                  </a:txBody>
                  <a:tcPr anchor="ctr">
                    <a:lnT w="3810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tcPr>
                </a:tc>
                <a:extLst>
                  <a:ext uri="{0D108BD9-81ED-4DB2-BD59-A6C34878D82A}">
                    <a16:rowId xmlns:a16="http://schemas.microsoft.com/office/drawing/2014/main" val="2138366453"/>
                  </a:ext>
                </a:extLst>
              </a:tr>
              <a:tr h="567073">
                <a:tc>
                  <a:txBody>
                    <a:bodyPr/>
                    <a:lstStyle/>
                    <a:p>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天以上（不含</a:t>
                      </a:r>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天）</a:t>
                      </a:r>
                    </a:p>
                  </a:txBody>
                  <a:tcPr anchor="ctr">
                    <a:lnT w="635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tcPr>
                </a:tc>
                <a:tc>
                  <a:txBody>
                    <a:bodyPr/>
                    <a:lstStyle/>
                    <a:p>
                      <a:r>
                        <a:rPr lang="zh-CN" altLang="en-US" sz="1400" b="1" dirty="0">
                          <a:latin typeface="微软雅黑" panose="020B0503020204020204" pitchFamily="34" charset="-122"/>
                          <a:ea typeface="微软雅黑" panose="020B0503020204020204" pitchFamily="34" charset="-122"/>
                        </a:rPr>
                        <a:t>提前</a:t>
                      </a: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天</a:t>
                      </a:r>
                    </a:p>
                  </a:txBody>
                  <a:tcPr anchor="ctr">
                    <a:lnT w="6350" cap="flat" cmpd="sng" algn="ctr">
                      <a:solidFill>
                        <a:srgbClr val="169E82"/>
                      </a:solidFill>
                      <a:prstDash val="solid"/>
                      <a:round/>
                      <a:headEnd type="none" w="med" len="med"/>
                      <a:tailEnd type="none" w="med" len="med"/>
                    </a:lnT>
                    <a:lnB w="6350" cap="flat" cmpd="sng" algn="ctr">
                      <a:solidFill>
                        <a:srgbClr val="169E82"/>
                      </a:solidFill>
                      <a:prstDash val="solid"/>
                      <a:round/>
                      <a:headEnd type="none" w="med" len="med"/>
                      <a:tailEnd type="none" w="med" len="med"/>
                    </a:lnB>
                  </a:tcPr>
                </a:tc>
                <a:extLst>
                  <a:ext uri="{0D108BD9-81ED-4DB2-BD59-A6C34878D82A}">
                    <a16:rowId xmlns:a16="http://schemas.microsoft.com/office/drawing/2014/main" val="3499987678"/>
                  </a:ext>
                </a:extLst>
              </a:tr>
            </a:tbl>
          </a:graphicData>
        </a:graphic>
      </p:graphicFrame>
      <p:sp>
        <p:nvSpPr>
          <p:cNvPr id="5" name="文本框 4">
            <a:extLst>
              <a:ext uri="{FF2B5EF4-FFF2-40B4-BE49-F238E27FC236}">
                <a16:creationId xmlns:a16="http://schemas.microsoft.com/office/drawing/2014/main" id="{D9C591A3-780D-4E29-99BF-A19A692B3321}"/>
              </a:ext>
            </a:extLst>
          </p:cNvPr>
          <p:cNvSpPr txBox="1"/>
          <p:nvPr/>
        </p:nvSpPr>
        <p:spPr>
          <a:xfrm>
            <a:off x="1146594" y="3747514"/>
            <a:ext cx="7868314" cy="861774"/>
          </a:xfrm>
          <a:prstGeom prst="rect">
            <a:avLst/>
          </a:prstGeom>
          <a:noFill/>
        </p:spPr>
        <p:txBody>
          <a:bodyPr wrap="square" rtlCol="0">
            <a:spAutoFit/>
          </a:bodyPr>
          <a:lstStyle/>
          <a:p>
            <a:r>
              <a:rPr lang="en-US" altLang="zh-CN" sz="1600" b="1" dirty="0">
                <a:solidFill>
                  <a:srgbClr val="F59B11"/>
                </a:solidFill>
                <a:latin typeface="微软雅黑" panose="020B0503020204020204" pitchFamily="34" charset="-122"/>
                <a:ea typeface="微软雅黑" panose="020B0503020204020204" pitchFamily="34" charset="-122"/>
              </a:rPr>
              <a:t>※</a:t>
            </a:r>
            <a:r>
              <a:rPr lang="zh-CN" altLang="zh-CN" sz="1600" b="1" dirty="0">
                <a:solidFill>
                  <a:srgbClr val="F59B11"/>
                </a:solidFill>
                <a:latin typeface="微软雅黑" panose="020B0503020204020204" pitchFamily="34" charset="-122"/>
                <a:ea typeface="微软雅黑" panose="020B0503020204020204" pitchFamily="34" charset="-122"/>
              </a:rPr>
              <a:t>遇突发情况未能事先请假</a:t>
            </a:r>
            <a:r>
              <a:rPr lang="zh-CN" altLang="en-US" sz="1600" b="1" dirty="0">
                <a:solidFill>
                  <a:srgbClr val="F59B11"/>
                </a:solidFill>
                <a:latin typeface="微软雅黑" panose="020B0503020204020204" pitchFamily="34" charset="-122"/>
                <a:ea typeface="微软雅黑" panose="020B0503020204020204" pitchFamily="34" charset="-122"/>
              </a:rPr>
              <a:t>：</a:t>
            </a:r>
            <a:endParaRPr lang="en-US" altLang="zh-CN" sz="1600" b="1" dirty="0">
              <a:solidFill>
                <a:srgbClr val="F59B11"/>
              </a:solidFill>
              <a:latin typeface="微软雅黑" panose="020B0503020204020204" pitchFamily="34" charset="-122"/>
              <a:ea typeface="微软雅黑" panose="020B0503020204020204" pitchFamily="34" charset="-122"/>
            </a:endParaRPr>
          </a:p>
          <a:p>
            <a:r>
              <a:rPr lang="en-US" altLang="zh-CN" sz="1600" b="1" dirty="0">
                <a:solidFill>
                  <a:srgbClr val="F59B11"/>
                </a:solidFill>
                <a:latin typeface="微软雅黑" panose="020B0503020204020204" pitchFamily="34" charset="-122"/>
                <a:ea typeface="微软雅黑" panose="020B0503020204020204" pitchFamily="34" charset="-122"/>
              </a:rPr>
              <a:t>1</a:t>
            </a:r>
            <a:r>
              <a:rPr lang="zh-CN" altLang="en-US" sz="1600" b="1" dirty="0">
                <a:solidFill>
                  <a:srgbClr val="F59B11"/>
                </a:solidFill>
                <a:latin typeface="微软雅黑" panose="020B0503020204020204" pitchFamily="34" charset="-122"/>
                <a:ea typeface="微软雅黑" panose="020B0503020204020204" pitchFamily="34" charset="-122"/>
              </a:rPr>
              <a:t>、</a:t>
            </a:r>
            <a:r>
              <a:rPr lang="zh-CN" altLang="zh-CN" sz="1600" b="1" dirty="0">
                <a:solidFill>
                  <a:srgbClr val="F59B11"/>
                </a:solidFill>
                <a:latin typeface="微软雅黑" panose="020B0503020204020204" pitchFamily="34" charset="-122"/>
                <a:ea typeface="微软雅黑" panose="020B0503020204020204" pitchFamily="34" charset="-122"/>
              </a:rPr>
              <a:t>须由请假本人在请假当日向部门负责人及相关审批人电话请假，获准后方可休假，</a:t>
            </a:r>
            <a:r>
              <a:rPr lang="en-US" altLang="zh-CN" sz="1600" b="1" dirty="0">
                <a:solidFill>
                  <a:srgbClr val="F59B11"/>
                </a:solidFill>
                <a:latin typeface="微软雅黑" panose="020B0503020204020204" pitchFamily="34" charset="-122"/>
                <a:ea typeface="微软雅黑" panose="020B0503020204020204" pitchFamily="34" charset="-122"/>
              </a:rPr>
              <a:t>2</a:t>
            </a:r>
            <a:r>
              <a:rPr lang="zh-CN" altLang="en-US" sz="1600" b="1" dirty="0">
                <a:solidFill>
                  <a:srgbClr val="F59B11"/>
                </a:solidFill>
                <a:latin typeface="微软雅黑" panose="020B0503020204020204" pitchFamily="34" charset="-122"/>
                <a:ea typeface="微软雅黑" panose="020B0503020204020204" pitchFamily="34" charset="-122"/>
              </a:rPr>
              <a:t>、</a:t>
            </a:r>
            <a:r>
              <a:rPr lang="zh-CN" altLang="zh-CN" sz="1600" b="1" dirty="0">
                <a:solidFill>
                  <a:srgbClr val="F59B11"/>
                </a:solidFill>
                <a:latin typeface="微软雅黑" panose="020B0503020204020204" pitchFamily="34" charset="-122"/>
                <a:ea typeface="微软雅黑" panose="020B0503020204020204" pitchFamily="34" charset="-122"/>
              </a:rPr>
              <a:t>员工本人应在到岗后</a:t>
            </a:r>
            <a:r>
              <a:rPr lang="en-US" altLang="zh-CN" sz="1600" b="1" dirty="0">
                <a:solidFill>
                  <a:srgbClr val="F59B11"/>
                </a:solidFill>
                <a:latin typeface="微软雅黑" panose="020B0503020204020204" pitchFamily="34" charset="-122"/>
                <a:ea typeface="微软雅黑" panose="020B0503020204020204" pitchFamily="34" charset="-122"/>
              </a:rPr>
              <a:t>3</a:t>
            </a:r>
            <a:r>
              <a:rPr lang="zh-CN" altLang="zh-CN" sz="1600" b="1" dirty="0">
                <a:solidFill>
                  <a:srgbClr val="F59B11"/>
                </a:solidFill>
                <a:latin typeface="微软雅黑" panose="020B0503020204020204" pitchFamily="34" charset="-122"/>
                <a:ea typeface="微软雅黑" panose="020B0503020204020204" pitchFamily="34" charset="-122"/>
              </a:rPr>
              <a:t>天内及时补办请假手续，否则按旷工处理。</a:t>
            </a:r>
            <a:endParaRPr lang="zh-CN" altLang="en-US" sz="1600" b="1" dirty="0">
              <a:solidFill>
                <a:srgbClr val="F59B1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029221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信息科技大数据PPT模板"/>
</p:tagLst>
</file>

<file path=ppt/theme/theme1.xml><?xml version="1.0" encoding="utf-8"?>
<a:theme xmlns:a="http://schemas.openxmlformats.org/drawingml/2006/main" name="Office 主题​​">
  <a:themeElements>
    <a:clrScheme name="自定义 640">
      <a:dk1>
        <a:sysClr val="windowText" lastClr="000000"/>
      </a:dk1>
      <a:lt1>
        <a:sysClr val="window" lastClr="FFFFFF"/>
      </a:lt1>
      <a:dk2>
        <a:srgbClr val="44546A"/>
      </a:dk2>
      <a:lt2>
        <a:srgbClr val="E7E6E6"/>
      </a:lt2>
      <a:accent1>
        <a:srgbClr val="169E82"/>
      </a:accent1>
      <a:accent2>
        <a:srgbClr val="F59B11"/>
      </a:accent2>
      <a:accent3>
        <a:srgbClr val="C00000"/>
      </a:accent3>
      <a:accent4>
        <a:srgbClr val="169E82"/>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640">
    <a:dk1>
      <a:sysClr val="windowText" lastClr="000000"/>
    </a:dk1>
    <a:lt1>
      <a:sysClr val="window" lastClr="FFFFFF"/>
    </a:lt1>
    <a:dk2>
      <a:srgbClr val="44546A"/>
    </a:dk2>
    <a:lt2>
      <a:srgbClr val="E7E6E6"/>
    </a:lt2>
    <a:accent1>
      <a:srgbClr val="169E82"/>
    </a:accent1>
    <a:accent2>
      <a:srgbClr val="F59B11"/>
    </a:accent2>
    <a:accent3>
      <a:srgbClr val="C00000"/>
    </a:accent3>
    <a:accent4>
      <a:srgbClr val="169E82"/>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444</TotalTime>
  <Words>3036</Words>
  <Application>Microsoft Office PowerPoint</Application>
  <PresentationFormat>自定义</PresentationFormat>
  <Paragraphs>363</Paragraphs>
  <Slides>53</Slides>
  <Notes>39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53</vt:i4>
      </vt:variant>
    </vt:vector>
  </HeadingPairs>
  <TitlesOfParts>
    <vt:vector size="64" baseType="lpstr">
      <vt:lpstr>等线</vt:lpstr>
      <vt:lpstr>宋体</vt:lpstr>
      <vt:lpstr>微软雅黑</vt:lpstr>
      <vt:lpstr>Arial</vt:lpstr>
      <vt:lpstr>Berlin Sans FB Demi</vt:lpstr>
      <vt:lpstr>Calibri</vt:lpstr>
      <vt:lpstr>Calibri Light</vt:lpstr>
      <vt:lpstr>Goudy Old Style</vt:lpstr>
      <vt:lpstr>IrisUPC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FOO SYDNIE</cp:lastModifiedBy>
  <cp:revision>76</cp:revision>
  <dcterms:created xsi:type="dcterms:W3CDTF">2019-05-14T06:58:00Z</dcterms:created>
  <dcterms:modified xsi:type="dcterms:W3CDTF">2019-05-19T10:56:01Z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